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40"/>
  </p:notesMasterIdLst>
  <p:handoutMasterIdLst>
    <p:handoutMasterId r:id="rId41"/>
  </p:handoutMasterIdLst>
  <p:sldIdLst>
    <p:sldId id="256" r:id="rId2"/>
    <p:sldId id="941" r:id="rId3"/>
    <p:sldId id="287" r:id="rId4"/>
    <p:sldId id="944" r:id="rId5"/>
    <p:sldId id="923" r:id="rId6"/>
    <p:sldId id="929" r:id="rId7"/>
    <p:sldId id="934" r:id="rId8"/>
    <p:sldId id="271" r:id="rId9"/>
    <p:sldId id="937" r:id="rId10"/>
    <p:sldId id="938" r:id="rId11"/>
    <p:sldId id="269" r:id="rId12"/>
    <p:sldId id="935" r:id="rId13"/>
    <p:sldId id="289" r:id="rId14"/>
    <p:sldId id="315" r:id="rId15"/>
    <p:sldId id="306" r:id="rId16"/>
    <p:sldId id="932" r:id="rId17"/>
    <p:sldId id="945" r:id="rId18"/>
    <p:sldId id="297" r:id="rId19"/>
    <p:sldId id="933" r:id="rId20"/>
    <p:sldId id="940" r:id="rId21"/>
    <p:sldId id="942" r:id="rId22"/>
    <p:sldId id="939" r:id="rId23"/>
    <p:sldId id="936" r:id="rId24"/>
    <p:sldId id="310" r:id="rId25"/>
    <p:sldId id="291" r:id="rId26"/>
    <p:sldId id="305" r:id="rId27"/>
    <p:sldId id="283" r:id="rId28"/>
    <p:sldId id="286" r:id="rId29"/>
    <p:sldId id="311" r:id="rId30"/>
    <p:sldId id="314" r:id="rId31"/>
    <p:sldId id="290" r:id="rId32"/>
    <p:sldId id="307" r:id="rId33"/>
    <p:sldId id="312" r:id="rId34"/>
    <p:sldId id="308" r:id="rId35"/>
    <p:sldId id="309" r:id="rId36"/>
    <p:sldId id="303" r:id="rId37"/>
    <p:sldId id="302" r:id="rId38"/>
    <p:sldId id="299"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2993"/>
  </p:normalViewPr>
  <p:slideViewPr>
    <p:cSldViewPr snapToGrid="0" snapToObjects="1">
      <p:cViewPr varScale="1">
        <p:scale>
          <a:sx n="119" d="100"/>
          <a:sy n="119" d="100"/>
        </p:scale>
        <p:origin x="976" y="17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D0C-FB5A-BF40-B0E2-B48666B4E43D}" type="datetimeFigureOut">
              <a:rPr lang="en-US" smtClean="0"/>
              <a:t>10/30/20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5C51A4-2CFD-684D-B44F-2FDBD38FF257}" type="slidenum">
              <a:rPr lang="en-US" smtClean="0"/>
              <a:t>‹#›</a:t>
            </a:fld>
            <a:endParaRPr lang="en-US"/>
          </a:p>
        </p:txBody>
      </p:sp>
    </p:spTree>
    <p:extLst>
      <p:ext uri="{BB962C8B-B14F-4D97-AF65-F5344CB8AC3E}">
        <p14:creationId xmlns:p14="http://schemas.microsoft.com/office/powerpoint/2010/main" val="902263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10/30/20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33850"/>
          </a:xfrm>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2562542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33850"/>
          </a:xfrm>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3089406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10/30/20</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10/30/20</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10/30/20</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10/30/20</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10/30/20</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10/30/20</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10/30/20</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10/30/20</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10/30/20</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10/30/20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10/30/20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10/30/20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10/30/20</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10/30/20</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10/30/20</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rod-ng.sandia.gov/techlib-noauth/access-control.cgi/2017/1710407.pdf"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63.tiff"/><Relationship Id="rId3" Type="http://schemas.openxmlformats.org/officeDocument/2006/relationships/image" Target="../media/image58.emf"/><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6.emf"/><Relationship Id="rId5" Type="http://schemas.openxmlformats.org/officeDocument/2006/relationships/image" Target="../media/image60.emf"/><Relationship Id="rId10" Type="http://schemas.openxmlformats.org/officeDocument/2006/relationships/image" Target="../media/image65.png"/><Relationship Id="rId4" Type="http://schemas.openxmlformats.org/officeDocument/2006/relationships/image" Target="../media/image59.emf"/><Relationship Id="rId9" Type="http://schemas.openxmlformats.org/officeDocument/2006/relationships/image" Target="../media/image64.png"/></Relationships>
</file>

<file path=ppt/slides/_rels/slide12.xml.rels><?xml version="1.0" encoding="UTF-8" standalone="yes"?>
<Relationships xmlns="http://schemas.openxmlformats.org/package/2006/relationships"><Relationship Id="rId8" Type="http://schemas.openxmlformats.org/officeDocument/2006/relationships/image" Target="../media/image63.tiff"/><Relationship Id="rId3" Type="http://schemas.openxmlformats.org/officeDocument/2006/relationships/image" Target="../media/image58.emf"/><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6.emf"/><Relationship Id="rId5" Type="http://schemas.openxmlformats.org/officeDocument/2006/relationships/image" Target="../media/image60.emf"/><Relationship Id="rId10" Type="http://schemas.openxmlformats.org/officeDocument/2006/relationships/image" Target="../media/image65.png"/><Relationship Id="rId4" Type="http://schemas.openxmlformats.org/officeDocument/2006/relationships/image" Target="../media/image59.emf"/><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12.xml"/><Relationship Id="rId4" Type="http://schemas.openxmlformats.org/officeDocument/2006/relationships/image" Target="../media/image78.emf"/></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5" Type="http://schemas.openxmlformats.org/officeDocument/2006/relationships/image" Target="../media/image85.emf"/><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8" Type="http://schemas.openxmlformats.org/officeDocument/2006/relationships/image" Target="../media/image91.tiff"/><Relationship Id="rId3" Type="http://schemas.openxmlformats.org/officeDocument/2006/relationships/image" Target="../media/image86.tiff"/><Relationship Id="rId7"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9.tiff"/><Relationship Id="rId5" Type="http://schemas.openxmlformats.org/officeDocument/2006/relationships/image" Target="../media/image88.tiff"/><Relationship Id="rId4" Type="http://schemas.openxmlformats.org/officeDocument/2006/relationships/image" Target="../media/image87.tiff"/></Relationships>
</file>

<file path=ppt/slides/_rels/slide19.xml.rels><?xml version="1.0" encoding="UTF-8" standalone="yes"?>
<Relationships xmlns="http://schemas.openxmlformats.org/package/2006/relationships"><Relationship Id="rId8" Type="http://schemas.openxmlformats.org/officeDocument/2006/relationships/image" Target="../media/image91.tiff"/><Relationship Id="rId3" Type="http://schemas.openxmlformats.org/officeDocument/2006/relationships/image" Target="../media/image86.tiff"/><Relationship Id="rId7"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9.tiff"/><Relationship Id="rId5" Type="http://schemas.openxmlformats.org/officeDocument/2006/relationships/image" Target="../media/image88.tiff"/><Relationship Id="rId10" Type="http://schemas.openxmlformats.org/officeDocument/2006/relationships/image" Target="../media/image93.png"/><Relationship Id="rId4" Type="http://schemas.openxmlformats.org/officeDocument/2006/relationships/image" Target="../media/image87.tiff"/><Relationship Id="rId9"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hyperlink" Target="https://www.google.com/imgres?imgurl=https%3A%2F%2Fs.hdnux.com%2Fphotos%2F01%2F12%2F12%2F73%2F19443400%2F5%2FrawImage.jpg&amp;imgrefurl=https%3A%2F%2Fwww.sfchronicle.com%2Fbayarea%2Farticle%2FCircles-in-the-grass-Four-San-Francisco-parks-15287573.php&amp;tbnid=iu-TQuGp-y0CKM&amp;vet=12ahUKEwil4NiyncbrAhXHRawKHULhDCsQMygAegUIARCnAQ..i&amp;docid=Mf591TzkmYfoSM&amp;w=2048&amp;h=1300&amp;q=san%20francisco%20circles%20on%20grass&amp;client=firefox-b-1-e&amp;ved=2ahUKEwil4NiyncbrAhXHRawKHULhDCsQMygAegUIARCnAQ" TargetMode="External"/><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 Id="rId9" Type="http://schemas.openxmlformats.org/officeDocument/2006/relationships/image" Target="../media/image99.png"/></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 Id="rId5" Type="http://schemas.openxmlformats.org/officeDocument/2006/relationships/image" Target="../media/image103.png"/><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8" Type="http://schemas.openxmlformats.org/officeDocument/2006/relationships/image" Target="../media/image106.tiff"/><Relationship Id="rId3" Type="http://schemas.openxmlformats.org/officeDocument/2006/relationships/slideLayout" Target="../slideLayouts/slideLayout12.xml"/><Relationship Id="rId7" Type="http://schemas.openxmlformats.org/officeDocument/2006/relationships/image" Target="../media/image8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www.nejm.org/doi/full/10.1056/NEJMc2004973" TargetMode="External"/><Relationship Id="rId2" Type="http://schemas.openxmlformats.org/officeDocument/2006/relationships/image" Target="../media/image110.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5.tif"/><Relationship Id="rId7" Type="http://schemas.openxmlformats.org/officeDocument/2006/relationships/image" Target="../media/image59.emf"/><Relationship Id="rId2" Type="http://schemas.openxmlformats.org/officeDocument/2006/relationships/image" Target="../media/image112.tiff"/><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5.png"/><Relationship Id="rId4" Type="http://schemas.openxmlformats.org/officeDocument/2006/relationships/image" Target="../media/image36.tiff"/><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7.png"/><Relationship Id="rId7" Type="http://schemas.openxmlformats.org/officeDocument/2006/relationships/image" Target="../media/image36.tiff"/><Relationship Id="rId2"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35.tif"/><Relationship Id="rId11" Type="http://schemas.openxmlformats.org/officeDocument/2006/relationships/image" Target="../media/image120.png"/><Relationship Id="rId5" Type="http://schemas.openxmlformats.org/officeDocument/2006/relationships/image" Target="../media/image25.png"/><Relationship Id="rId10"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jpe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tiff"/><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5.tif"/><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24.png"/><Relationship Id="rId1" Type="http://schemas.openxmlformats.org/officeDocument/2006/relationships/slideLayout" Target="../slideLayouts/slideLayout12.xml"/><Relationship Id="rId5" Type="http://schemas.openxmlformats.org/officeDocument/2006/relationships/image" Target="../media/image12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 Id="rId5" Type="http://schemas.openxmlformats.org/officeDocument/2006/relationships/image" Target="../media/image136.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41.pn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hyperlink" Target="https://en.wikipedia.org/wiki/Droplet_vaporization" TargetMode="External"/><Relationship Id="rId2" Type="http://schemas.openxmlformats.org/officeDocument/2006/relationships/image" Target="../media/image38.png"/><Relationship Id="rId16"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0.tiff"/><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30.png"/><Relationship Id="rId7" Type="http://schemas.openxmlformats.org/officeDocument/2006/relationships/image" Target="../media/image570.png"/><Relationship Id="rId2" Type="http://schemas.openxmlformats.org/officeDocument/2006/relationships/image" Target="../media/image520.png"/><Relationship Id="rId1" Type="http://schemas.openxmlformats.org/officeDocument/2006/relationships/slideLayout" Target="../slideLayouts/slideLayout12.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0.png"/></Relationships>
</file>

<file path=ppt/slides/_rels/slide9.xml.rels><?xml version="1.0" encoding="UTF-8" standalone="yes"?>
<Relationships xmlns="http://schemas.openxmlformats.org/package/2006/relationships"><Relationship Id="rId2" Type="http://schemas.openxmlformats.org/officeDocument/2006/relationships/hyperlink" Target="https://prod-ng.sandia.gov/techlib-noauth/access-control.cgi/2017/1710407.pdf"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000"/>
          </a:schemeClr>
        </a:solidFill>
        <a:effectLst/>
      </p:bgPr>
    </p:bg>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8" y="5559098"/>
            <a:ext cx="7516401" cy="1131069"/>
          </a:xfrm>
        </p:spPr>
        <p:txBody>
          <a:bodyPr>
            <a:normAutofit/>
          </a:bodyPr>
          <a:lstStyle/>
          <a:p>
            <a:r>
              <a:rPr lang="en-US" dirty="0"/>
              <a:t>Stefan P. Domino</a:t>
            </a:r>
            <a:r>
              <a:rPr lang="en-US"/>
              <a:t>, September 23</a:t>
            </a:r>
            <a:r>
              <a:rPr lang="en-US" baseline="30000"/>
              <a:t>rd</a:t>
            </a:r>
            <a:r>
              <a:rPr lang="en-US"/>
              <a:t>, 2020</a:t>
            </a:r>
            <a:endParaRPr lang="en-US" dirty="0"/>
          </a:p>
          <a:p>
            <a:r>
              <a:rPr lang="en-US" dirty="0"/>
              <a:t>Computational Thermal and Fluid Mechanics</a:t>
            </a:r>
          </a:p>
          <a:p>
            <a:r>
              <a:rPr lang="en-US" dirty="0"/>
              <a:t>Sandia National Laboratories SAND2020-10060 C</a:t>
            </a:r>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4831743"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dirty="0"/>
              <a:t>Viral fate and transport for COVID-19: A high-fidelity Multi-physics Mod/</a:t>
            </a:r>
            <a:r>
              <a:rPr lang="en-US"/>
              <a:t>Sim Approach</a:t>
            </a:r>
            <a:endParaRPr lang="en-US" dirty="0"/>
          </a:p>
        </p:txBody>
      </p:sp>
      <p:pic>
        <p:nvPicPr>
          <p:cNvPr id="6" name="Picture 5">
            <a:extLst>
              <a:ext uri="{FF2B5EF4-FFF2-40B4-BE49-F238E27FC236}">
                <a16:creationId xmlns:a16="http://schemas.microsoft.com/office/drawing/2014/main" id="{F1E601A7-B697-6743-94B6-6129088A7B20}"/>
              </a:ext>
            </a:extLst>
          </p:cNvPr>
          <p:cNvPicPr>
            <a:picLocks noChangeAspect="1"/>
          </p:cNvPicPr>
          <p:nvPr/>
        </p:nvPicPr>
        <p:blipFill>
          <a:blip r:embed="rId3"/>
          <a:stretch>
            <a:fillRect/>
          </a:stretch>
        </p:blipFill>
        <p:spPr>
          <a:xfrm>
            <a:off x="5047986" y="3939306"/>
            <a:ext cx="4033216" cy="1619792"/>
          </a:xfrm>
          <a:prstGeom prst="rect">
            <a:avLst/>
          </a:prstGeom>
        </p:spPr>
      </p:pic>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Coupling Details</a:t>
            </a:r>
          </a:p>
        </p:txBody>
      </p:sp>
      <p:sp>
        <p:nvSpPr>
          <p:cNvPr id="2" name="Slide Number Placeholder 1"/>
          <p:cNvSpPr>
            <a:spLocks noGrp="1"/>
          </p:cNvSpPr>
          <p:nvPr>
            <p:ph type="sldNum" sz="quarter" idx="4"/>
          </p:nvPr>
        </p:nvSpPr>
        <p:spPr/>
        <p:txBody>
          <a:bodyPr/>
          <a:lstStyle/>
          <a:p>
            <a:fld id="{4FAB73BC-B049-4115-A692-8D63A059BFB8}" type="slidenum">
              <a:rPr lang="en-US" smtClean="0"/>
              <a:pPr/>
              <a:t>10</a:t>
            </a:fld>
            <a:endParaRPr lang="en-US" dirty="0"/>
          </a:p>
        </p:txBody>
      </p:sp>
      <p:sp>
        <p:nvSpPr>
          <p:cNvPr id="29" name="TextBox 28">
            <a:extLst>
              <a:ext uri="{FF2B5EF4-FFF2-40B4-BE49-F238E27FC236}">
                <a16:creationId xmlns:a16="http://schemas.microsoft.com/office/drawing/2014/main" id="{55D5D4F4-5B02-9D40-A980-B57050D04C33}"/>
              </a:ext>
            </a:extLst>
          </p:cNvPr>
          <p:cNvSpPr txBox="1"/>
          <p:nvPr/>
        </p:nvSpPr>
        <p:spPr>
          <a:xfrm>
            <a:off x="644575" y="3957409"/>
            <a:ext cx="5394425" cy="369332"/>
          </a:xfrm>
          <a:prstGeom prst="rect">
            <a:avLst/>
          </a:prstGeom>
          <a:noFill/>
        </p:spPr>
        <p:txBody>
          <a:bodyPr wrap="none" rtlCol="0">
            <a:spAutoFit/>
          </a:bodyPr>
          <a:lstStyle/>
          <a:p>
            <a:r>
              <a:rPr lang="en-US" dirty="0"/>
              <a:t>Fluids Solve (allows for disparate mesh resolution)</a:t>
            </a:r>
          </a:p>
        </p:txBody>
      </p:sp>
      <p:sp>
        <p:nvSpPr>
          <p:cNvPr id="34" name="Line 2">
            <a:extLst>
              <a:ext uri="{FF2B5EF4-FFF2-40B4-BE49-F238E27FC236}">
                <a16:creationId xmlns:a16="http://schemas.microsoft.com/office/drawing/2014/main" id="{A182579D-5D2F-E54D-929D-131FC970368B}"/>
              </a:ext>
            </a:extLst>
          </p:cNvPr>
          <p:cNvSpPr>
            <a:spLocks noChangeShapeType="1"/>
          </p:cNvSpPr>
          <p:nvPr/>
        </p:nvSpPr>
        <p:spPr bwMode="auto">
          <a:xfrm>
            <a:off x="2713354" y="4568277"/>
            <a:ext cx="1923193" cy="25156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5" name="Line 3">
            <a:extLst>
              <a:ext uri="{FF2B5EF4-FFF2-40B4-BE49-F238E27FC236}">
                <a16:creationId xmlns:a16="http://schemas.microsoft.com/office/drawing/2014/main" id="{209A4447-1132-754A-B746-D9B06716CDEB}"/>
              </a:ext>
            </a:extLst>
          </p:cNvPr>
          <p:cNvSpPr>
            <a:spLocks noChangeShapeType="1"/>
          </p:cNvSpPr>
          <p:nvPr/>
        </p:nvSpPr>
        <p:spPr bwMode="auto">
          <a:xfrm>
            <a:off x="2703324" y="4576877"/>
            <a:ext cx="166743" cy="173189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6" name="Line 4">
            <a:extLst>
              <a:ext uri="{FF2B5EF4-FFF2-40B4-BE49-F238E27FC236}">
                <a16:creationId xmlns:a16="http://schemas.microsoft.com/office/drawing/2014/main" id="{CAD9A292-5431-C04A-85EA-A77358C70A79}"/>
              </a:ext>
            </a:extLst>
          </p:cNvPr>
          <p:cNvSpPr>
            <a:spLocks noChangeShapeType="1"/>
          </p:cNvSpPr>
          <p:nvPr/>
        </p:nvSpPr>
        <p:spPr bwMode="auto">
          <a:xfrm>
            <a:off x="2868814" y="6301250"/>
            <a:ext cx="1658660" cy="10857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 name="Line 5">
            <a:extLst>
              <a:ext uri="{FF2B5EF4-FFF2-40B4-BE49-F238E27FC236}">
                <a16:creationId xmlns:a16="http://schemas.microsoft.com/office/drawing/2014/main" id="{729AD1AE-0767-174C-8A6C-A318FB255371}"/>
              </a:ext>
            </a:extLst>
          </p:cNvPr>
          <p:cNvSpPr>
            <a:spLocks noChangeShapeType="1"/>
          </p:cNvSpPr>
          <p:nvPr/>
        </p:nvSpPr>
        <p:spPr bwMode="auto">
          <a:xfrm flipH="1">
            <a:off x="4518698" y="4835963"/>
            <a:ext cx="107819" cy="15813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8" name="Line 6">
            <a:extLst>
              <a:ext uri="{FF2B5EF4-FFF2-40B4-BE49-F238E27FC236}">
                <a16:creationId xmlns:a16="http://schemas.microsoft.com/office/drawing/2014/main" id="{AE2D3FE2-5EDA-7248-A923-FBDE1CDDC925}"/>
              </a:ext>
            </a:extLst>
          </p:cNvPr>
          <p:cNvSpPr>
            <a:spLocks noChangeShapeType="1"/>
          </p:cNvSpPr>
          <p:nvPr/>
        </p:nvSpPr>
        <p:spPr bwMode="auto">
          <a:xfrm>
            <a:off x="6336579" y="4722008"/>
            <a:ext cx="2576376" cy="3343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 name="Line 7">
            <a:extLst>
              <a:ext uri="{FF2B5EF4-FFF2-40B4-BE49-F238E27FC236}">
                <a16:creationId xmlns:a16="http://schemas.microsoft.com/office/drawing/2014/main" id="{69B48D32-0E5B-5648-A0FC-14E4552023D5}"/>
              </a:ext>
            </a:extLst>
          </p:cNvPr>
          <p:cNvSpPr>
            <a:spLocks noChangeShapeType="1"/>
          </p:cNvSpPr>
          <p:nvPr/>
        </p:nvSpPr>
        <p:spPr bwMode="auto">
          <a:xfrm>
            <a:off x="6326550" y="4730609"/>
            <a:ext cx="166743" cy="17318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0" name="Line 8">
            <a:extLst>
              <a:ext uri="{FF2B5EF4-FFF2-40B4-BE49-F238E27FC236}">
                <a16:creationId xmlns:a16="http://schemas.microsoft.com/office/drawing/2014/main" id="{BF3AE834-AEEA-2446-A5FC-3948DB16B10A}"/>
              </a:ext>
            </a:extLst>
          </p:cNvPr>
          <p:cNvSpPr>
            <a:spLocks noChangeShapeType="1"/>
          </p:cNvSpPr>
          <p:nvPr/>
        </p:nvSpPr>
        <p:spPr bwMode="auto">
          <a:xfrm>
            <a:off x="6503323" y="6479708"/>
            <a:ext cx="2487363" cy="6665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1" name="Line 9">
            <a:extLst>
              <a:ext uri="{FF2B5EF4-FFF2-40B4-BE49-F238E27FC236}">
                <a16:creationId xmlns:a16="http://schemas.microsoft.com/office/drawing/2014/main" id="{D7FD70B8-8C84-FA40-B098-A145F7643BC6}"/>
              </a:ext>
            </a:extLst>
          </p:cNvPr>
          <p:cNvSpPr>
            <a:spLocks noChangeShapeType="1"/>
          </p:cNvSpPr>
          <p:nvPr/>
        </p:nvSpPr>
        <p:spPr bwMode="auto">
          <a:xfrm>
            <a:off x="8884121" y="5056348"/>
            <a:ext cx="96535" cy="1498613"/>
          </a:xfrm>
          <a:prstGeom prst="line">
            <a:avLst/>
          </a:prstGeom>
          <a:noFill/>
          <a:ln w="38100">
            <a:solidFill>
              <a:schemeClr val="accent3">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2" name="Line 10">
            <a:extLst>
              <a:ext uri="{FF2B5EF4-FFF2-40B4-BE49-F238E27FC236}">
                <a16:creationId xmlns:a16="http://schemas.microsoft.com/office/drawing/2014/main" id="{08C9003C-5676-A649-8951-305F31A12CA4}"/>
              </a:ext>
            </a:extLst>
          </p:cNvPr>
          <p:cNvSpPr>
            <a:spLocks noChangeShapeType="1"/>
          </p:cNvSpPr>
          <p:nvPr/>
        </p:nvSpPr>
        <p:spPr bwMode="auto">
          <a:xfrm>
            <a:off x="6392996" y="5379936"/>
            <a:ext cx="2517452" cy="2590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3" name="Line 11">
            <a:extLst>
              <a:ext uri="{FF2B5EF4-FFF2-40B4-BE49-F238E27FC236}">
                <a16:creationId xmlns:a16="http://schemas.microsoft.com/office/drawing/2014/main" id="{B455B62C-21A7-064A-826A-8CFFCC5F653E}"/>
              </a:ext>
            </a:extLst>
          </p:cNvPr>
          <p:cNvSpPr>
            <a:spLocks noChangeShapeType="1"/>
          </p:cNvSpPr>
          <p:nvPr/>
        </p:nvSpPr>
        <p:spPr bwMode="auto">
          <a:xfrm>
            <a:off x="6470726" y="6091616"/>
            <a:ext cx="2468558" cy="1171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4" name="Line 12">
            <a:extLst>
              <a:ext uri="{FF2B5EF4-FFF2-40B4-BE49-F238E27FC236}">
                <a16:creationId xmlns:a16="http://schemas.microsoft.com/office/drawing/2014/main" id="{2AF1980B-E4BC-634D-A046-0089739C073E}"/>
              </a:ext>
            </a:extLst>
          </p:cNvPr>
          <p:cNvSpPr>
            <a:spLocks noChangeShapeType="1"/>
          </p:cNvSpPr>
          <p:nvPr/>
        </p:nvSpPr>
        <p:spPr bwMode="auto">
          <a:xfrm>
            <a:off x="7046180" y="4811237"/>
            <a:ext cx="273309" cy="17071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5" name="Line 13">
            <a:extLst>
              <a:ext uri="{FF2B5EF4-FFF2-40B4-BE49-F238E27FC236}">
                <a16:creationId xmlns:a16="http://schemas.microsoft.com/office/drawing/2014/main" id="{B21CF5FC-69D3-B34A-BB7D-2CEF408FB242}"/>
              </a:ext>
            </a:extLst>
          </p:cNvPr>
          <p:cNvSpPr>
            <a:spLocks noChangeShapeType="1"/>
          </p:cNvSpPr>
          <p:nvPr/>
        </p:nvSpPr>
        <p:spPr bwMode="auto">
          <a:xfrm>
            <a:off x="8071716" y="4944543"/>
            <a:ext cx="253250" cy="160719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6" name="Line 14">
            <a:extLst>
              <a:ext uri="{FF2B5EF4-FFF2-40B4-BE49-F238E27FC236}">
                <a16:creationId xmlns:a16="http://schemas.microsoft.com/office/drawing/2014/main" id="{429BFAA2-FFFE-FC45-AC14-06B060C2B5F3}"/>
              </a:ext>
            </a:extLst>
          </p:cNvPr>
          <p:cNvSpPr>
            <a:spLocks noChangeShapeType="1"/>
          </p:cNvSpPr>
          <p:nvPr/>
        </p:nvSpPr>
        <p:spPr bwMode="auto">
          <a:xfrm>
            <a:off x="2792337" y="5497116"/>
            <a:ext cx="1775255" cy="1171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7" name="Line 15">
            <a:extLst>
              <a:ext uri="{FF2B5EF4-FFF2-40B4-BE49-F238E27FC236}">
                <a16:creationId xmlns:a16="http://schemas.microsoft.com/office/drawing/2014/main" id="{D3AE75C7-960A-084E-BB13-A3A75612EBA8}"/>
              </a:ext>
            </a:extLst>
          </p:cNvPr>
          <p:cNvSpPr>
            <a:spLocks noChangeShapeType="1"/>
          </p:cNvSpPr>
          <p:nvPr/>
        </p:nvSpPr>
        <p:spPr bwMode="auto">
          <a:xfrm flipH="1">
            <a:off x="3582175" y="4727384"/>
            <a:ext cx="165490" cy="8363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8" name="Line 16">
            <a:extLst>
              <a:ext uri="{FF2B5EF4-FFF2-40B4-BE49-F238E27FC236}">
                <a16:creationId xmlns:a16="http://schemas.microsoft.com/office/drawing/2014/main" id="{9FE80AFD-8B83-E448-A2CC-5B33D802B91D}"/>
              </a:ext>
            </a:extLst>
          </p:cNvPr>
          <p:cNvSpPr>
            <a:spLocks noChangeShapeType="1"/>
          </p:cNvSpPr>
          <p:nvPr/>
        </p:nvSpPr>
        <p:spPr bwMode="auto">
          <a:xfrm>
            <a:off x="3592205" y="5547643"/>
            <a:ext cx="155460" cy="8202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9" name="Line 17">
            <a:extLst>
              <a:ext uri="{FF2B5EF4-FFF2-40B4-BE49-F238E27FC236}">
                <a16:creationId xmlns:a16="http://schemas.microsoft.com/office/drawing/2014/main" id="{37674F92-A565-DE49-97DB-713A7F37AC86}"/>
              </a:ext>
            </a:extLst>
          </p:cNvPr>
          <p:cNvSpPr>
            <a:spLocks noChangeShapeType="1"/>
          </p:cNvSpPr>
          <p:nvPr/>
        </p:nvSpPr>
        <p:spPr bwMode="auto">
          <a:xfrm flipH="1">
            <a:off x="3337702" y="5580970"/>
            <a:ext cx="254503" cy="309613"/>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0" name="Line 18">
            <a:extLst>
              <a:ext uri="{FF2B5EF4-FFF2-40B4-BE49-F238E27FC236}">
                <a16:creationId xmlns:a16="http://schemas.microsoft.com/office/drawing/2014/main" id="{3CEB79CF-81A3-F242-9357-A5FC6027AFE5}"/>
              </a:ext>
            </a:extLst>
          </p:cNvPr>
          <p:cNvSpPr>
            <a:spLocks noChangeShapeType="1"/>
          </p:cNvSpPr>
          <p:nvPr/>
        </p:nvSpPr>
        <p:spPr bwMode="auto">
          <a:xfrm>
            <a:off x="2821173" y="5539043"/>
            <a:ext cx="507753" cy="326814"/>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1" name="Line 19">
            <a:extLst>
              <a:ext uri="{FF2B5EF4-FFF2-40B4-BE49-F238E27FC236}">
                <a16:creationId xmlns:a16="http://schemas.microsoft.com/office/drawing/2014/main" id="{0225A501-DA71-EB4A-836A-E17BF79C2C6C}"/>
              </a:ext>
            </a:extLst>
          </p:cNvPr>
          <p:cNvSpPr>
            <a:spLocks noChangeShapeType="1"/>
          </p:cNvSpPr>
          <p:nvPr/>
        </p:nvSpPr>
        <p:spPr bwMode="auto">
          <a:xfrm flipV="1">
            <a:off x="2888873" y="5890583"/>
            <a:ext cx="409963" cy="435393"/>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2" name="Line 20">
            <a:extLst>
              <a:ext uri="{FF2B5EF4-FFF2-40B4-BE49-F238E27FC236}">
                <a16:creationId xmlns:a16="http://schemas.microsoft.com/office/drawing/2014/main" id="{2350B677-2C55-BF43-9AC4-688C307B2DC4}"/>
              </a:ext>
            </a:extLst>
          </p:cNvPr>
          <p:cNvSpPr>
            <a:spLocks noChangeShapeType="1"/>
          </p:cNvSpPr>
          <p:nvPr/>
        </p:nvSpPr>
        <p:spPr bwMode="auto">
          <a:xfrm flipH="1" flipV="1">
            <a:off x="3298836" y="5848656"/>
            <a:ext cx="448829" cy="519247"/>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3" name="Line 21">
            <a:extLst>
              <a:ext uri="{FF2B5EF4-FFF2-40B4-BE49-F238E27FC236}">
                <a16:creationId xmlns:a16="http://schemas.microsoft.com/office/drawing/2014/main" id="{5EE44613-A9EB-924B-95ED-7B74B86F0F80}"/>
              </a:ext>
            </a:extLst>
          </p:cNvPr>
          <p:cNvSpPr>
            <a:spLocks noChangeShapeType="1"/>
          </p:cNvSpPr>
          <p:nvPr/>
        </p:nvSpPr>
        <p:spPr bwMode="auto">
          <a:xfrm>
            <a:off x="3337702" y="5923909"/>
            <a:ext cx="4636225" cy="0"/>
          </a:xfrm>
          <a:prstGeom prst="line">
            <a:avLst/>
          </a:prstGeom>
          <a:noFill/>
          <a:ln w="76200">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4" name="Line 24">
            <a:extLst>
              <a:ext uri="{FF2B5EF4-FFF2-40B4-BE49-F238E27FC236}">
                <a16:creationId xmlns:a16="http://schemas.microsoft.com/office/drawing/2014/main" id="{8385373F-0EE0-6141-AF97-423F602C37F3}"/>
              </a:ext>
            </a:extLst>
          </p:cNvPr>
          <p:cNvSpPr>
            <a:spLocks noChangeShapeType="1"/>
          </p:cNvSpPr>
          <p:nvPr/>
        </p:nvSpPr>
        <p:spPr bwMode="auto">
          <a:xfrm>
            <a:off x="7670528" y="4877890"/>
            <a:ext cx="440052" cy="165664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6" name="Line 25">
            <a:extLst>
              <a:ext uri="{FF2B5EF4-FFF2-40B4-BE49-F238E27FC236}">
                <a16:creationId xmlns:a16="http://schemas.microsoft.com/office/drawing/2014/main" id="{71D908A1-4D19-E84C-A719-4F67B6D579E2}"/>
              </a:ext>
            </a:extLst>
          </p:cNvPr>
          <p:cNvSpPr>
            <a:spLocks noChangeShapeType="1"/>
          </p:cNvSpPr>
          <p:nvPr/>
        </p:nvSpPr>
        <p:spPr bwMode="auto">
          <a:xfrm flipH="1">
            <a:off x="7270594" y="5563769"/>
            <a:ext cx="576707" cy="5525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7" name="Line 26">
            <a:extLst>
              <a:ext uri="{FF2B5EF4-FFF2-40B4-BE49-F238E27FC236}">
                <a16:creationId xmlns:a16="http://schemas.microsoft.com/office/drawing/2014/main" id="{51D8E52A-9C88-3F4D-A86E-F1FB8ECC96AE}"/>
              </a:ext>
            </a:extLst>
          </p:cNvPr>
          <p:cNvSpPr>
            <a:spLocks noChangeShapeType="1"/>
          </p:cNvSpPr>
          <p:nvPr/>
        </p:nvSpPr>
        <p:spPr bwMode="auto">
          <a:xfrm flipV="1">
            <a:off x="7943837" y="5572370"/>
            <a:ext cx="234444" cy="36766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 name="Line 27">
            <a:extLst>
              <a:ext uri="{FF2B5EF4-FFF2-40B4-BE49-F238E27FC236}">
                <a16:creationId xmlns:a16="http://schemas.microsoft.com/office/drawing/2014/main" id="{E5BFA3C3-0C92-0B4F-86B0-926A4C19427F}"/>
              </a:ext>
            </a:extLst>
          </p:cNvPr>
          <p:cNvSpPr>
            <a:spLocks noChangeShapeType="1"/>
          </p:cNvSpPr>
          <p:nvPr/>
        </p:nvSpPr>
        <p:spPr bwMode="auto">
          <a:xfrm>
            <a:off x="7943837" y="5932509"/>
            <a:ext cx="312174" cy="233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 name="Line 28">
            <a:extLst>
              <a:ext uri="{FF2B5EF4-FFF2-40B4-BE49-F238E27FC236}">
                <a16:creationId xmlns:a16="http://schemas.microsoft.com/office/drawing/2014/main" id="{26942064-3040-494C-99C3-DC09B892BBC4}"/>
              </a:ext>
            </a:extLst>
          </p:cNvPr>
          <p:cNvSpPr>
            <a:spLocks noChangeShapeType="1"/>
          </p:cNvSpPr>
          <p:nvPr/>
        </p:nvSpPr>
        <p:spPr bwMode="auto">
          <a:xfrm flipV="1">
            <a:off x="7300683" y="5957236"/>
            <a:ext cx="653184" cy="16770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0" name="Line 29">
            <a:extLst>
              <a:ext uri="{FF2B5EF4-FFF2-40B4-BE49-F238E27FC236}">
                <a16:creationId xmlns:a16="http://schemas.microsoft.com/office/drawing/2014/main" id="{5E40B98A-0157-A74E-9A0C-1DBD7B023CDB}"/>
              </a:ext>
            </a:extLst>
          </p:cNvPr>
          <p:cNvSpPr>
            <a:spLocks noChangeShapeType="1"/>
          </p:cNvSpPr>
          <p:nvPr/>
        </p:nvSpPr>
        <p:spPr bwMode="auto">
          <a:xfrm>
            <a:off x="2752218" y="5011196"/>
            <a:ext cx="1845463" cy="24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1" name="Line 30">
            <a:extLst>
              <a:ext uri="{FF2B5EF4-FFF2-40B4-BE49-F238E27FC236}">
                <a16:creationId xmlns:a16="http://schemas.microsoft.com/office/drawing/2014/main" id="{FAB254B4-D2E2-534E-938F-4B2EA46A1280}"/>
              </a:ext>
            </a:extLst>
          </p:cNvPr>
          <p:cNvSpPr>
            <a:spLocks noChangeShapeType="1"/>
          </p:cNvSpPr>
          <p:nvPr/>
        </p:nvSpPr>
        <p:spPr bwMode="auto">
          <a:xfrm flipV="1">
            <a:off x="3592205" y="5278882"/>
            <a:ext cx="995447" cy="2676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2" name="Line 31">
            <a:extLst>
              <a:ext uri="{FF2B5EF4-FFF2-40B4-BE49-F238E27FC236}">
                <a16:creationId xmlns:a16="http://schemas.microsoft.com/office/drawing/2014/main" id="{B41655FB-6087-1842-8526-608C9875C4EA}"/>
              </a:ext>
            </a:extLst>
          </p:cNvPr>
          <p:cNvSpPr>
            <a:spLocks noChangeShapeType="1"/>
          </p:cNvSpPr>
          <p:nvPr/>
        </p:nvSpPr>
        <p:spPr bwMode="auto">
          <a:xfrm>
            <a:off x="6627441" y="4760710"/>
            <a:ext cx="312174" cy="17404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3" name="Line 32">
            <a:extLst>
              <a:ext uri="{FF2B5EF4-FFF2-40B4-BE49-F238E27FC236}">
                <a16:creationId xmlns:a16="http://schemas.microsoft.com/office/drawing/2014/main" id="{C8B533C5-19AF-4D44-B398-47F341753984}"/>
              </a:ext>
            </a:extLst>
          </p:cNvPr>
          <p:cNvSpPr>
            <a:spLocks noChangeShapeType="1"/>
          </p:cNvSpPr>
          <p:nvPr/>
        </p:nvSpPr>
        <p:spPr bwMode="auto">
          <a:xfrm>
            <a:off x="6362907" y="5028396"/>
            <a:ext cx="2527482" cy="34293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4" name="Line 33">
            <a:extLst>
              <a:ext uri="{FF2B5EF4-FFF2-40B4-BE49-F238E27FC236}">
                <a16:creationId xmlns:a16="http://schemas.microsoft.com/office/drawing/2014/main" id="{4BF5EB9C-E820-B446-9A2D-948F0C45CF62}"/>
              </a:ext>
            </a:extLst>
          </p:cNvPr>
          <p:cNvSpPr>
            <a:spLocks noChangeShapeType="1"/>
          </p:cNvSpPr>
          <p:nvPr/>
        </p:nvSpPr>
        <p:spPr bwMode="auto">
          <a:xfrm>
            <a:off x="3678711" y="5111175"/>
            <a:ext cx="3767402" cy="218235"/>
          </a:xfrm>
          <a:prstGeom prst="line">
            <a:avLst/>
          </a:prstGeom>
          <a:noFill/>
          <a:ln w="571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5" name="Line 34">
            <a:extLst>
              <a:ext uri="{FF2B5EF4-FFF2-40B4-BE49-F238E27FC236}">
                <a16:creationId xmlns:a16="http://schemas.microsoft.com/office/drawing/2014/main" id="{912830CA-4BCD-E445-804B-2C29508F8655}"/>
              </a:ext>
            </a:extLst>
          </p:cNvPr>
          <p:cNvSpPr>
            <a:spLocks noChangeShapeType="1"/>
          </p:cNvSpPr>
          <p:nvPr/>
        </p:nvSpPr>
        <p:spPr bwMode="auto">
          <a:xfrm flipH="1">
            <a:off x="7517576" y="5240180"/>
            <a:ext cx="244473" cy="5052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6" name="Line 35">
            <a:extLst>
              <a:ext uri="{FF2B5EF4-FFF2-40B4-BE49-F238E27FC236}">
                <a16:creationId xmlns:a16="http://schemas.microsoft.com/office/drawing/2014/main" id="{F2508E8C-38A1-F143-951F-82240CBEA41E}"/>
              </a:ext>
            </a:extLst>
          </p:cNvPr>
          <p:cNvSpPr>
            <a:spLocks noChangeShapeType="1"/>
          </p:cNvSpPr>
          <p:nvPr/>
        </p:nvSpPr>
        <p:spPr bwMode="auto">
          <a:xfrm>
            <a:off x="7117641" y="5173527"/>
            <a:ext cx="391158" cy="9245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7" name="Line 36">
            <a:extLst>
              <a:ext uri="{FF2B5EF4-FFF2-40B4-BE49-F238E27FC236}">
                <a16:creationId xmlns:a16="http://schemas.microsoft.com/office/drawing/2014/main" id="{B0543F52-7D22-6342-A8C6-5F4A68BD3A5E}"/>
              </a:ext>
            </a:extLst>
          </p:cNvPr>
          <p:cNvSpPr>
            <a:spLocks noChangeShapeType="1"/>
          </p:cNvSpPr>
          <p:nvPr/>
        </p:nvSpPr>
        <p:spPr bwMode="auto">
          <a:xfrm flipV="1">
            <a:off x="7156507" y="5290708"/>
            <a:ext cx="322203" cy="19243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8" name="Line 37">
            <a:extLst>
              <a:ext uri="{FF2B5EF4-FFF2-40B4-BE49-F238E27FC236}">
                <a16:creationId xmlns:a16="http://schemas.microsoft.com/office/drawing/2014/main" id="{209DE749-3CA1-8C4F-951F-FF69D5F1F3C8}"/>
              </a:ext>
            </a:extLst>
          </p:cNvPr>
          <p:cNvSpPr>
            <a:spLocks noChangeShapeType="1"/>
          </p:cNvSpPr>
          <p:nvPr/>
        </p:nvSpPr>
        <p:spPr bwMode="auto">
          <a:xfrm flipH="1" flipV="1">
            <a:off x="7459905" y="5315433"/>
            <a:ext cx="330980" cy="2021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cxnSp>
        <p:nvCxnSpPr>
          <p:cNvPr id="74" name="Curved Connector 73">
            <a:extLst>
              <a:ext uri="{FF2B5EF4-FFF2-40B4-BE49-F238E27FC236}">
                <a16:creationId xmlns:a16="http://schemas.microsoft.com/office/drawing/2014/main" id="{65C22782-14DC-564A-890A-73A68244A11E}"/>
              </a:ext>
            </a:extLst>
          </p:cNvPr>
          <p:cNvCxnSpPr>
            <a:cxnSpLocks/>
          </p:cNvCxnSpPr>
          <p:nvPr/>
        </p:nvCxnSpPr>
        <p:spPr>
          <a:xfrm flipV="1">
            <a:off x="6925170" y="5158868"/>
            <a:ext cx="1972414" cy="1295226"/>
          </a:xfrm>
          <a:prstGeom prst="curvedConnector3">
            <a:avLst>
              <a:gd name="adj1" fmla="val 50000"/>
            </a:avLst>
          </a:prstGeom>
          <a:ln w="25400">
            <a:solidFill>
              <a:srgbClr val="00ACD9"/>
            </a:solidFill>
            <a:prstDash val="sys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A25E847-C58C-714C-996F-BCCBE19CCC5D}"/>
              </a:ext>
            </a:extLst>
          </p:cNvPr>
          <p:cNvSpPr txBox="1"/>
          <p:nvPr/>
        </p:nvSpPr>
        <p:spPr>
          <a:xfrm>
            <a:off x="4815074" y="6056643"/>
            <a:ext cx="1422184" cy="369332"/>
          </a:xfrm>
          <a:prstGeom prst="rect">
            <a:avLst/>
          </a:prstGeom>
          <a:noFill/>
        </p:spPr>
        <p:txBody>
          <a:bodyPr wrap="none" rtlCol="0">
            <a:spAutoFit/>
          </a:bodyPr>
          <a:lstStyle/>
          <a:p>
            <a:r>
              <a:rPr lang="en-US" dirty="0"/>
              <a:t>Fluids fields</a:t>
            </a:r>
          </a:p>
        </p:txBody>
      </p:sp>
      <p:sp>
        <p:nvSpPr>
          <p:cNvPr id="79" name="TextBox 78">
            <a:extLst>
              <a:ext uri="{FF2B5EF4-FFF2-40B4-BE49-F238E27FC236}">
                <a16:creationId xmlns:a16="http://schemas.microsoft.com/office/drawing/2014/main" id="{CD3F7897-ED71-4643-8DD2-4889EA988211}"/>
              </a:ext>
            </a:extLst>
          </p:cNvPr>
          <p:cNvSpPr txBox="1"/>
          <p:nvPr/>
        </p:nvSpPr>
        <p:spPr>
          <a:xfrm>
            <a:off x="4799602" y="4448718"/>
            <a:ext cx="1582184" cy="646331"/>
          </a:xfrm>
          <a:prstGeom prst="rect">
            <a:avLst/>
          </a:prstGeom>
          <a:noFill/>
        </p:spPr>
        <p:txBody>
          <a:bodyPr wrap="square" rtlCol="0">
            <a:spAutoFit/>
          </a:bodyPr>
          <a:lstStyle/>
          <a:p>
            <a:r>
              <a:rPr lang="en-US" dirty="0"/>
              <a:t>Eulerian source terms</a:t>
            </a:r>
          </a:p>
        </p:txBody>
      </p:sp>
      <p:sp>
        <p:nvSpPr>
          <p:cNvPr id="80" name="TextBox 79">
            <a:extLst>
              <a:ext uri="{FF2B5EF4-FFF2-40B4-BE49-F238E27FC236}">
                <a16:creationId xmlns:a16="http://schemas.microsoft.com/office/drawing/2014/main" id="{318AF310-A04D-394A-80DF-862D6A6EBE49}"/>
              </a:ext>
            </a:extLst>
          </p:cNvPr>
          <p:cNvSpPr txBox="1"/>
          <p:nvPr/>
        </p:nvSpPr>
        <p:spPr>
          <a:xfrm>
            <a:off x="6259520" y="3794533"/>
            <a:ext cx="2915903" cy="923330"/>
          </a:xfrm>
          <a:prstGeom prst="rect">
            <a:avLst/>
          </a:prstGeom>
          <a:noFill/>
        </p:spPr>
        <p:txBody>
          <a:bodyPr wrap="square" rtlCol="0">
            <a:spAutoFit/>
          </a:bodyPr>
          <a:lstStyle/>
          <a:p>
            <a:r>
              <a:rPr lang="en-US" dirty="0">
                <a:solidFill>
                  <a:schemeClr val="accent6"/>
                </a:solidFill>
              </a:rPr>
              <a:t>Droplet trajectory</a:t>
            </a:r>
          </a:p>
          <a:p>
            <a:r>
              <a:rPr lang="en-US" dirty="0">
                <a:solidFill>
                  <a:schemeClr val="accent6"/>
                </a:solidFill>
              </a:rPr>
              <a:t>accumulating mass, momentum, energy</a:t>
            </a:r>
          </a:p>
        </p:txBody>
      </p:sp>
      <p:sp>
        <p:nvSpPr>
          <p:cNvPr id="84" name="TextBox 83">
            <a:extLst>
              <a:ext uri="{FF2B5EF4-FFF2-40B4-BE49-F238E27FC236}">
                <a16:creationId xmlns:a16="http://schemas.microsoft.com/office/drawing/2014/main" id="{7DBAE6EE-4664-304F-AD39-7D7978933FA0}"/>
              </a:ext>
            </a:extLst>
          </p:cNvPr>
          <p:cNvSpPr txBox="1"/>
          <p:nvPr/>
        </p:nvSpPr>
        <p:spPr>
          <a:xfrm>
            <a:off x="76824" y="5577237"/>
            <a:ext cx="3053471" cy="1323439"/>
          </a:xfrm>
          <a:prstGeom prst="rect">
            <a:avLst/>
          </a:prstGeom>
          <a:noFill/>
        </p:spPr>
        <p:txBody>
          <a:bodyPr wrap="square" rtlCol="0">
            <a:spAutoFit/>
          </a:bodyPr>
          <a:lstStyle/>
          <a:p>
            <a:r>
              <a:rPr lang="en-US" sz="1600" dirty="0">
                <a:latin typeface="Courier" pitchFamily="2" charset="0"/>
              </a:rPr>
              <a:t>while (</a:t>
            </a:r>
            <a:r>
              <a:rPr lang="en-US" sz="1600" dirty="0" err="1">
                <a:latin typeface="Courier" pitchFamily="2" charset="0"/>
              </a:rPr>
              <a:t>pIsActive</a:t>
            </a:r>
            <a:r>
              <a:rPr lang="en-US" sz="1600" dirty="0">
                <a:latin typeface="Courier" pitchFamily="2" charset="0"/>
              </a:rPr>
              <a:t>) { 	</a:t>
            </a:r>
            <a:r>
              <a:rPr lang="en-US" sz="1600" dirty="0" err="1">
                <a:latin typeface="Courier" pitchFamily="2" charset="0"/>
              </a:rPr>
              <a:t>itegrateInElem</a:t>
            </a:r>
            <a:r>
              <a:rPr lang="en-US" sz="1600" dirty="0">
                <a:latin typeface="Courier" pitchFamily="2" charset="0"/>
              </a:rPr>
              <a:t>();</a:t>
            </a:r>
          </a:p>
          <a:p>
            <a:r>
              <a:rPr lang="en-US" sz="1600" dirty="0">
                <a:latin typeface="Courier" pitchFamily="2" charset="0"/>
              </a:rPr>
              <a:t>	</a:t>
            </a:r>
            <a:r>
              <a:rPr lang="en-US" sz="1600" dirty="0" err="1">
                <a:latin typeface="Courier" pitchFamily="2" charset="0"/>
              </a:rPr>
              <a:t>faceElemConnect</a:t>
            </a:r>
            <a:r>
              <a:rPr lang="en-US" sz="1600" dirty="0">
                <a:latin typeface="Courier" pitchFamily="2" charset="0"/>
              </a:rPr>
              <a:t>();</a:t>
            </a:r>
          </a:p>
          <a:p>
            <a:r>
              <a:rPr lang="en-US" sz="1600" dirty="0">
                <a:latin typeface="Courier" pitchFamily="2" charset="0"/>
              </a:rPr>
              <a:t> 	communicate();</a:t>
            </a:r>
          </a:p>
          <a:p>
            <a:r>
              <a:rPr lang="en-US" sz="1600" dirty="0">
                <a:latin typeface="Courier" pitchFamily="2" charset="0"/>
              </a:rPr>
              <a:t>} </a:t>
            </a:r>
            <a:r>
              <a:rPr lang="en-US" sz="1600" dirty="0" err="1">
                <a:latin typeface="Courier" pitchFamily="2" charset="0"/>
              </a:rPr>
              <a:t>load_balance</a:t>
            </a:r>
            <a:r>
              <a:rPr lang="en-US" sz="1600" dirty="0">
                <a:latin typeface="Courier" pitchFamily="2" charset="0"/>
              </a:rPr>
              <a:t>();</a:t>
            </a:r>
          </a:p>
        </p:txBody>
      </p:sp>
      <p:sp>
        <p:nvSpPr>
          <p:cNvPr id="85" name="TextBox 84">
            <a:extLst>
              <a:ext uri="{FF2B5EF4-FFF2-40B4-BE49-F238E27FC236}">
                <a16:creationId xmlns:a16="http://schemas.microsoft.com/office/drawing/2014/main" id="{45BA938C-1FAF-6841-9EA5-19599025C16F}"/>
              </a:ext>
            </a:extLst>
          </p:cNvPr>
          <p:cNvSpPr txBox="1"/>
          <p:nvPr/>
        </p:nvSpPr>
        <p:spPr>
          <a:xfrm>
            <a:off x="2909165" y="6550153"/>
            <a:ext cx="1366080" cy="369332"/>
          </a:xfrm>
          <a:prstGeom prst="rect">
            <a:avLst/>
          </a:prstGeom>
          <a:noFill/>
        </p:spPr>
        <p:txBody>
          <a:bodyPr wrap="none" rtlCol="0">
            <a:spAutoFit/>
          </a:bodyPr>
          <a:lstStyle/>
          <a:p>
            <a:r>
              <a:rPr lang="en-US" dirty="0"/>
              <a:t>Fluids Mesh</a:t>
            </a:r>
          </a:p>
        </p:txBody>
      </p:sp>
      <p:sp>
        <p:nvSpPr>
          <p:cNvPr id="86" name="TextBox 85">
            <a:extLst>
              <a:ext uri="{FF2B5EF4-FFF2-40B4-BE49-F238E27FC236}">
                <a16:creationId xmlns:a16="http://schemas.microsoft.com/office/drawing/2014/main" id="{818BF100-0606-4044-A4DA-99D601B25B26}"/>
              </a:ext>
            </a:extLst>
          </p:cNvPr>
          <p:cNvSpPr txBox="1"/>
          <p:nvPr/>
        </p:nvSpPr>
        <p:spPr>
          <a:xfrm>
            <a:off x="6823253" y="6537169"/>
            <a:ext cx="1557221" cy="369332"/>
          </a:xfrm>
          <a:prstGeom prst="rect">
            <a:avLst/>
          </a:prstGeom>
          <a:noFill/>
        </p:spPr>
        <p:txBody>
          <a:bodyPr wrap="none" rtlCol="0">
            <a:spAutoFit/>
          </a:bodyPr>
          <a:lstStyle/>
          <a:p>
            <a:r>
              <a:rPr lang="en-US" dirty="0"/>
              <a:t>Particle Mesh</a:t>
            </a:r>
          </a:p>
        </p:txBody>
      </p:sp>
      <p:sp>
        <p:nvSpPr>
          <p:cNvPr id="87" name="Oval 86">
            <a:extLst>
              <a:ext uri="{FF2B5EF4-FFF2-40B4-BE49-F238E27FC236}">
                <a16:creationId xmlns:a16="http://schemas.microsoft.com/office/drawing/2014/main" id="{E7B39571-548E-214F-8DFE-DA844E91A0E7}"/>
              </a:ext>
            </a:extLst>
          </p:cNvPr>
          <p:cNvSpPr/>
          <p:nvPr/>
        </p:nvSpPr>
        <p:spPr>
          <a:xfrm>
            <a:off x="6833002" y="6367903"/>
            <a:ext cx="182880" cy="18288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2C67B2D9-7EF4-3347-8831-FFC0FFF80DBC}"/>
              </a:ext>
            </a:extLst>
          </p:cNvPr>
          <p:cNvSpPr/>
          <p:nvPr/>
        </p:nvSpPr>
        <p:spPr>
          <a:xfrm>
            <a:off x="7809859" y="5830759"/>
            <a:ext cx="137160" cy="13716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C5B2741-92F8-9A43-9D82-9C3920FF244B}"/>
              </a:ext>
            </a:extLst>
          </p:cNvPr>
          <p:cNvSpPr/>
          <p:nvPr/>
        </p:nvSpPr>
        <p:spPr>
          <a:xfrm>
            <a:off x="8769228" y="5096239"/>
            <a:ext cx="91440" cy="9144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FF8C071E-68D5-5442-AE8A-1C7F2D68C152}"/>
              </a:ext>
            </a:extLst>
          </p:cNvPr>
          <p:cNvSpPr txBox="1"/>
          <p:nvPr/>
        </p:nvSpPr>
        <p:spPr>
          <a:xfrm>
            <a:off x="7046180" y="3238315"/>
            <a:ext cx="2108269" cy="369332"/>
          </a:xfrm>
          <a:prstGeom prst="rect">
            <a:avLst/>
          </a:prstGeom>
          <a:noFill/>
        </p:spPr>
        <p:txBody>
          <a:bodyPr wrap="none" rtlCol="0">
            <a:spAutoFit/>
          </a:bodyPr>
          <a:lstStyle/>
          <a:p>
            <a:r>
              <a:rPr lang="en-US" dirty="0"/>
              <a:t>Stick/pass/bounce</a:t>
            </a:r>
          </a:p>
        </p:txBody>
      </p:sp>
      <p:sp>
        <p:nvSpPr>
          <p:cNvPr id="91" name="Line 33">
            <a:extLst>
              <a:ext uri="{FF2B5EF4-FFF2-40B4-BE49-F238E27FC236}">
                <a16:creationId xmlns:a16="http://schemas.microsoft.com/office/drawing/2014/main" id="{E42D2FE6-E7CE-AA43-9866-9B53C2C67C59}"/>
              </a:ext>
            </a:extLst>
          </p:cNvPr>
          <p:cNvSpPr>
            <a:spLocks noChangeShapeType="1"/>
          </p:cNvSpPr>
          <p:nvPr/>
        </p:nvSpPr>
        <p:spPr bwMode="auto">
          <a:xfrm flipH="1" flipV="1">
            <a:off x="8546193" y="3552889"/>
            <a:ext cx="336979" cy="1471066"/>
          </a:xfrm>
          <a:prstGeom prst="line">
            <a:avLst/>
          </a:prstGeom>
          <a:noFill/>
          <a:ln w="57150">
            <a:solidFill>
              <a:schemeClr val="accent3"/>
            </a:solidFill>
            <a:prstDash val="sys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dirty="0"/>
          </a:p>
        </p:txBody>
      </p:sp>
      <p:grpSp>
        <p:nvGrpSpPr>
          <p:cNvPr id="98" name="Group 97">
            <a:extLst>
              <a:ext uri="{FF2B5EF4-FFF2-40B4-BE49-F238E27FC236}">
                <a16:creationId xmlns:a16="http://schemas.microsoft.com/office/drawing/2014/main" id="{C6D25598-2AD5-634C-AE5C-5F5C0A3A6B02}"/>
              </a:ext>
            </a:extLst>
          </p:cNvPr>
          <p:cNvGrpSpPr/>
          <p:nvPr/>
        </p:nvGrpSpPr>
        <p:grpSpPr>
          <a:xfrm>
            <a:off x="6549170" y="5009857"/>
            <a:ext cx="2336602" cy="1516343"/>
            <a:chOff x="4672793" y="602402"/>
            <a:chExt cx="1797933" cy="1067419"/>
          </a:xfrm>
        </p:grpSpPr>
        <p:cxnSp>
          <p:nvCxnSpPr>
            <p:cNvPr id="92" name="Curved Connector 91">
              <a:extLst>
                <a:ext uri="{FF2B5EF4-FFF2-40B4-BE49-F238E27FC236}">
                  <a16:creationId xmlns:a16="http://schemas.microsoft.com/office/drawing/2014/main" id="{CFE9DA0C-3ADE-3D45-8FAD-06AB80D6ED62}"/>
                </a:ext>
              </a:extLst>
            </p:cNvPr>
            <p:cNvCxnSpPr>
              <a:cxnSpLocks/>
            </p:cNvCxnSpPr>
            <p:nvPr/>
          </p:nvCxnSpPr>
          <p:spPr>
            <a:xfrm flipV="1">
              <a:off x="4768419" y="810731"/>
              <a:ext cx="1702307" cy="706690"/>
            </a:xfrm>
            <a:prstGeom prst="curvedConnector3">
              <a:avLst>
                <a:gd name="adj1" fmla="val 50000"/>
              </a:avLst>
            </a:prstGeom>
            <a:ln w="25400">
              <a:solidFill>
                <a:srgbClr val="00ACD9"/>
              </a:solidFill>
              <a:prstDash val="sysDash"/>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74599117-0075-6A4B-81D1-9C5A3B9F6B71}"/>
                </a:ext>
              </a:extLst>
            </p:cNvPr>
            <p:cNvCxnSpPr>
              <a:cxnSpLocks/>
            </p:cNvCxnSpPr>
            <p:nvPr/>
          </p:nvCxnSpPr>
          <p:spPr>
            <a:xfrm flipV="1">
              <a:off x="4920819" y="602402"/>
              <a:ext cx="1091727" cy="1067419"/>
            </a:xfrm>
            <a:prstGeom prst="curvedConnector3">
              <a:avLst>
                <a:gd name="adj1" fmla="val 50000"/>
              </a:avLst>
            </a:prstGeom>
            <a:ln w="25400">
              <a:solidFill>
                <a:srgbClr val="00ACD9"/>
              </a:solidFill>
              <a:prstDash val="sysDash"/>
            </a:ln>
          </p:spPr>
          <p:style>
            <a:lnRef idx="1">
              <a:schemeClr val="accent1"/>
            </a:lnRef>
            <a:fillRef idx="0">
              <a:schemeClr val="accent1"/>
            </a:fillRef>
            <a:effectRef idx="0">
              <a:schemeClr val="accent1"/>
            </a:effectRef>
            <a:fontRef idx="minor">
              <a:schemeClr val="tx1"/>
            </a:fontRef>
          </p:style>
        </p:cxnSp>
        <p:cxnSp>
          <p:nvCxnSpPr>
            <p:cNvPr id="96" name="Curved Connector 95">
              <a:extLst>
                <a:ext uri="{FF2B5EF4-FFF2-40B4-BE49-F238E27FC236}">
                  <a16:creationId xmlns:a16="http://schemas.microsoft.com/office/drawing/2014/main" id="{43AFAB8F-5A47-144D-9DB6-39911DFE0EE8}"/>
                </a:ext>
              </a:extLst>
            </p:cNvPr>
            <p:cNvCxnSpPr>
              <a:cxnSpLocks/>
            </p:cNvCxnSpPr>
            <p:nvPr/>
          </p:nvCxnSpPr>
          <p:spPr>
            <a:xfrm>
              <a:off x="4672793" y="872898"/>
              <a:ext cx="1640058" cy="466782"/>
            </a:xfrm>
            <a:prstGeom prst="curvedConnector3">
              <a:avLst>
                <a:gd name="adj1" fmla="val 50000"/>
              </a:avLst>
            </a:prstGeom>
            <a:ln w="25400">
              <a:solidFill>
                <a:srgbClr val="00ACD9"/>
              </a:solidFill>
              <a:prstDash val="sysDash"/>
            </a:ln>
          </p:spPr>
          <p:style>
            <a:lnRef idx="1">
              <a:schemeClr val="accent1"/>
            </a:lnRef>
            <a:fillRef idx="0">
              <a:schemeClr val="accent1"/>
            </a:fillRef>
            <a:effectRef idx="0">
              <a:schemeClr val="accent1"/>
            </a:effectRef>
            <a:fontRef idx="minor">
              <a:schemeClr val="tx1"/>
            </a:fontRef>
          </p:style>
        </p:cxnSp>
      </p:grpSp>
      <p:sp>
        <p:nvSpPr>
          <p:cNvPr id="71" name="Text Placeholder 4">
            <a:extLst>
              <a:ext uri="{FF2B5EF4-FFF2-40B4-BE49-F238E27FC236}">
                <a16:creationId xmlns:a16="http://schemas.microsoft.com/office/drawing/2014/main" id="{76EA4BF7-F08A-8649-9F11-EC0DACF8741F}"/>
              </a:ext>
            </a:extLst>
          </p:cNvPr>
          <p:cNvSpPr>
            <a:spLocks noGrp="1"/>
          </p:cNvSpPr>
          <p:nvPr>
            <p:ph type="body" sz="quarter" idx="10"/>
          </p:nvPr>
        </p:nvSpPr>
        <p:spPr>
          <a:xfrm>
            <a:off x="615986" y="1441700"/>
            <a:ext cx="8123279" cy="3306153"/>
          </a:xfrm>
        </p:spPr>
        <p:txBody>
          <a:bodyPr>
            <a:normAutofit/>
          </a:bodyPr>
          <a:lstStyle/>
          <a:p>
            <a:pPr marL="231775" indent="-220663">
              <a:buFont typeface="Arial" charset="0"/>
              <a:buChar char="•"/>
            </a:pPr>
            <a:r>
              <a:rPr lang="en-US" dirty="0"/>
              <a:t>Eulerian solve is fully-implicit (BDF2); </a:t>
            </a:r>
            <a:r>
              <a:rPr lang="en-US" dirty="0" err="1"/>
              <a:t>Lagrangian</a:t>
            </a:r>
            <a:r>
              <a:rPr lang="en-US" dirty="0"/>
              <a:t> solve is explicit </a:t>
            </a:r>
          </a:p>
          <a:p>
            <a:pPr marL="451214" lvl="1" indent="-220663">
              <a:buFont typeface="Arial" charset="0"/>
              <a:buChar char="•"/>
            </a:pPr>
            <a:r>
              <a:rPr lang="en-US" dirty="0"/>
              <a:t>Multi-stage stiff ODE integrator with exact or approximate (FD-based) Jacobians</a:t>
            </a:r>
          </a:p>
          <a:p>
            <a:pPr marL="451214" lvl="1" indent="-220663">
              <a:buFont typeface="Arial" charset="0"/>
              <a:buChar char="•"/>
            </a:pPr>
            <a:r>
              <a:rPr lang="en-US" dirty="0"/>
              <a:t>For more gory details on implementation and verification, see the ASC Fuego theory manual: </a:t>
            </a:r>
            <a:r>
              <a:rPr lang="en-US" dirty="0">
                <a:hlinkClick r:id="rId2"/>
              </a:rPr>
              <a:t>https://prod-ng.sandia.gov/techlib-noauth/access-control.cgi/2017/1710407.pdf</a:t>
            </a:r>
            <a:r>
              <a:rPr lang="en-US" dirty="0"/>
              <a:t> </a:t>
            </a:r>
          </a:p>
        </p:txBody>
      </p:sp>
      <p:sp>
        <p:nvSpPr>
          <p:cNvPr id="109" name="TextBox 108">
            <a:extLst>
              <a:ext uri="{FF2B5EF4-FFF2-40B4-BE49-F238E27FC236}">
                <a16:creationId xmlns:a16="http://schemas.microsoft.com/office/drawing/2014/main" id="{3785EAD3-B59A-F647-84ED-65A92D87C0E4}"/>
              </a:ext>
            </a:extLst>
          </p:cNvPr>
          <p:cNvSpPr txBox="1"/>
          <p:nvPr/>
        </p:nvSpPr>
        <p:spPr>
          <a:xfrm>
            <a:off x="183293" y="2605511"/>
            <a:ext cx="6287362" cy="369332"/>
          </a:xfrm>
          <a:prstGeom prst="rect">
            <a:avLst/>
          </a:prstGeom>
          <a:noFill/>
        </p:spPr>
        <p:txBody>
          <a:bodyPr wrap="none" rtlCol="0">
            <a:spAutoFit/>
          </a:bodyPr>
          <a:lstStyle/>
          <a:p>
            <a:r>
              <a:rPr lang="en-US" dirty="0" err="1"/>
              <a:t>Lagrangian</a:t>
            </a:r>
            <a:r>
              <a:rPr lang="en-US" dirty="0"/>
              <a:t> Advance (interpolation in time for fluids state) </a:t>
            </a:r>
          </a:p>
        </p:txBody>
      </p:sp>
      <p:cxnSp>
        <p:nvCxnSpPr>
          <p:cNvPr id="110" name="Straight Connector 109">
            <a:extLst>
              <a:ext uri="{FF2B5EF4-FFF2-40B4-BE49-F238E27FC236}">
                <a16:creationId xmlns:a16="http://schemas.microsoft.com/office/drawing/2014/main" id="{3C1CB25D-150C-6141-86FF-DE06C6CBD943}"/>
              </a:ext>
            </a:extLst>
          </p:cNvPr>
          <p:cNvCxnSpPr>
            <a:cxnSpLocks/>
            <a:endCxn id="114" idx="6"/>
          </p:cNvCxnSpPr>
          <p:nvPr/>
        </p:nvCxnSpPr>
        <p:spPr>
          <a:xfrm>
            <a:off x="496065" y="3207901"/>
            <a:ext cx="5607921" cy="1025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D5AB431A-5A6A-EF49-8963-70CF67858F7A}"/>
              </a:ext>
            </a:extLst>
          </p:cNvPr>
          <p:cNvSpPr/>
          <p:nvPr/>
        </p:nvSpPr>
        <p:spPr>
          <a:xfrm>
            <a:off x="374754" y="312671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70322678-A1AE-854E-B7E8-43673D372D56}"/>
              </a:ext>
            </a:extLst>
          </p:cNvPr>
          <p:cNvSpPr/>
          <p:nvPr/>
        </p:nvSpPr>
        <p:spPr>
          <a:xfrm>
            <a:off x="2223538" y="312671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AE3A07F4-1710-BC4A-AD17-166D919CE9D4}"/>
              </a:ext>
            </a:extLst>
          </p:cNvPr>
          <p:cNvSpPr/>
          <p:nvPr/>
        </p:nvSpPr>
        <p:spPr>
          <a:xfrm>
            <a:off x="4072322" y="312671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7AFA4816-7513-5548-A634-89B14704B407}"/>
              </a:ext>
            </a:extLst>
          </p:cNvPr>
          <p:cNvSpPr/>
          <p:nvPr/>
        </p:nvSpPr>
        <p:spPr>
          <a:xfrm>
            <a:off x="5921106" y="312671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5A3D2FB8-9E12-D64B-9B22-132BFAA3F1D9}"/>
              </a:ext>
            </a:extLst>
          </p:cNvPr>
          <p:cNvSpPr txBox="1"/>
          <p:nvPr/>
        </p:nvSpPr>
        <p:spPr>
          <a:xfrm>
            <a:off x="330103" y="3426136"/>
            <a:ext cx="332142" cy="369332"/>
          </a:xfrm>
          <a:prstGeom prst="rect">
            <a:avLst/>
          </a:prstGeom>
          <a:noFill/>
        </p:spPr>
        <p:txBody>
          <a:bodyPr wrap="none" rtlCol="0">
            <a:spAutoFit/>
          </a:bodyPr>
          <a:lstStyle/>
          <a:p>
            <a:r>
              <a:rPr lang="en-US" dirty="0"/>
              <a:t>N</a:t>
            </a:r>
          </a:p>
        </p:txBody>
      </p:sp>
      <p:sp>
        <p:nvSpPr>
          <p:cNvPr id="116" name="TextBox 115">
            <a:extLst>
              <a:ext uri="{FF2B5EF4-FFF2-40B4-BE49-F238E27FC236}">
                <a16:creationId xmlns:a16="http://schemas.microsoft.com/office/drawing/2014/main" id="{2D222ACC-6176-D147-9666-448EB3A5F4A8}"/>
              </a:ext>
            </a:extLst>
          </p:cNvPr>
          <p:cNvSpPr txBox="1"/>
          <p:nvPr/>
        </p:nvSpPr>
        <p:spPr>
          <a:xfrm>
            <a:off x="1975839" y="3426136"/>
            <a:ext cx="575799" cy="369332"/>
          </a:xfrm>
          <a:prstGeom prst="rect">
            <a:avLst/>
          </a:prstGeom>
          <a:noFill/>
        </p:spPr>
        <p:txBody>
          <a:bodyPr wrap="none" rtlCol="0">
            <a:spAutoFit/>
          </a:bodyPr>
          <a:lstStyle/>
          <a:p>
            <a:r>
              <a:rPr lang="en-US" dirty="0"/>
              <a:t>N+1</a:t>
            </a:r>
          </a:p>
        </p:txBody>
      </p:sp>
      <p:sp>
        <p:nvSpPr>
          <p:cNvPr id="117" name="TextBox 116">
            <a:extLst>
              <a:ext uri="{FF2B5EF4-FFF2-40B4-BE49-F238E27FC236}">
                <a16:creationId xmlns:a16="http://schemas.microsoft.com/office/drawing/2014/main" id="{938F489A-5474-7244-8992-3B0E1D31B7EA}"/>
              </a:ext>
            </a:extLst>
          </p:cNvPr>
          <p:cNvSpPr txBox="1"/>
          <p:nvPr/>
        </p:nvSpPr>
        <p:spPr>
          <a:xfrm>
            <a:off x="3865232" y="3426136"/>
            <a:ext cx="575799" cy="369332"/>
          </a:xfrm>
          <a:prstGeom prst="rect">
            <a:avLst/>
          </a:prstGeom>
          <a:noFill/>
        </p:spPr>
        <p:txBody>
          <a:bodyPr wrap="none" rtlCol="0">
            <a:spAutoFit/>
          </a:bodyPr>
          <a:lstStyle/>
          <a:p>
            <a:r>
              <a:rPr lang="en-US" dirty="0"/>
              <a:t>N+2</a:t>
            </a:r>
          </a:p>
        </p:txBody>
      </p:sp>
      <p:sp>
        <p:nvSpPr>
          <p:cNvPr id="118" name="TextBox 117">
            <a:extLst>
              <a:ext uri="{FF2B5EF4-FFF2-40B4-BE49-F238E27FC236}">
                <a16:creationId xmlns:a16="http://schemas.microsoft.com/office/drawing/2014/main" id="{D0D95061-BD52-DB43-8E59-EEF3E283F482}"/>
              </a:ext>
            </a:extLst>
          </p:cNvPr>
          <p:cNvSpPr txBox="1"/>
          <p:nvPr/>
        </p:nvSpPr>
        <p:spPr>
          <a:xfrm>
            <a:off x="5754626" y="3426136"/>
            <a:ext cx="575799" cy="369332"/>
          </a:xfrm>
          <a:prstGeom prst="rect">
            <a:avLst/>
          </a:prstGeom>
          <a:noFill/>
        </p:spPr>
        <p:txBody>
          <a:bodyPr wrap="none" rtlCol="0">
            <a:spAutoFit/>
          </a:bodyPr>
          <a:lstStyle/>
          <a:p>
            <a:r>
              <a:rPr lang="en-US" dirty="0"/>
              <a:t>N+3</a:t>
            </a:r>
          </a:p>
        </p:txBody>
      </p:sp>
      <p:sp>
        <p:nvSpPr>
          <p:cNvPr id="119" name="TextBox 118">
            <a:extLst>
              <a:ext uri="{FF2B5EF4-FFF2-40B4-BE49-F238E27FC236}">
                <a16:creationId xmlns:a16="http://schemas.microsoft.com/office/drawing/2014/main" id="{321CE769-DE5D-EE4F-B0E6-4864A0031350}"/>
              </a:ext>
            </a:extLst>
          </p:cNvPr>
          <p:cNvSpPr txBox="1"/>
          <p:nvPr/>
        </p:nvSpPr>
        <p:spPr>
          <a:xfrm>
            <a:off x="1252763" y="2994505"/>
            <a:ext cx="300082" cy="369332"/>
          </a:xfrm>
          <a:prstGeom prst="rect">
            <a:avLst/>
          </a:prstGeom>
          <a:noFill/>
        </p:spPr>
        <p:txBody>
          <a:bodyPr wrap="none" rtlCol="0">
            <a:spAutoFit/>
          </a:bodyPr>
          <a:lstStyle/>
          <a:p>
            <a:r>
              <a:rPr lang="en-US" dirty="0"/>
              <a:t>x</a:t>
            </a:r>
          </a:p>
        </p:txBody>
      </p:sp>
      <p:sp>
        <p:nvSpPr>
          <p:cNvPr id="120" name="TextBox 119">
            <a:extLst>
              <a:ext uri="{FF2B5EF4-FFF2-40B4-BE49-F238E27FC236}">
                <a16:creationId xmlns:a16="http://schemas.microsoft.com/office/drawing/2014/main" id="{692A33AF-C5F3-7E40-A19E-271960D40D6A}"/>
              </a:ext>
            </a:extLst>
          </p:cNvPr>
          <p:cNvSpPr txBox="1"/>
          <p:nvPr/>
        </p:nvSpPr>
        <p:spPr>
          <a:xfrm>
            <a:off x="3121534" y="2994505"/>
            <a:ext cx="300082" cy="369332"/>
          </a:xfrm>
          <a:prstGeom prst="rect">
            <a:avLst/>
          </a:prstGeom>
          <a:noFill/>
        </p:spPr>
        <p:txBody>
          <a:bodyPr wrap="none" rtlCol="0">
            <a:spAutoFit/>
          </a:bodyPr>
          <a:lstStyle/>
          <a:p>
            <a:r>
              <a:rPr lang="en-US" dirty="0"/>
              <a:t>x</a:t>
            </a:r>
          </a:p>
        </p:txBody>
      </p:sp>
      <p:sp>
        <p:nvSpPr>
          <p:cNvPr id="121" name="TextBox 120">
            <a:extLst>
              <a:ext uri="{FF2B5EF4-FFF2-40B4-BE49-F238E27FC236}">
                <a16:creationId xmlns:a16="http://schemas.microsoft.com/office/drawing/2014/main" id="{6D165995-D93C-ED45-B858-D989271BC7B6}"/>
              </a:ext>
            </a:extLst>
          </p:cNvPr>
          <p:cNvSpPr txBox="1"/>
          <p:nvPr/>
        </p:nvSpPr>
        <p:spPr>
          <a:xfrm>
            <a:off x="4808335" y="2994505"/>
            <a:ext cx="300082" cy="369332"/>
          </a:xfrm>
          <a:prstGeom prst="rect">
            <a:avLst/>
          </a:prstGeom>
          <a:noFill/>
        </p:spPr>
        <p:txBody>
          <a:bodyPr wrap="none" rtlCol="0">
            <a:spAutoFit/>
          </a:bodyPr>
          <a:lstStyle/>
          <a:p>
            <a:r>
              <a:rPr lang="en-US" dirty="0"/>
              <a:t>x</a:t>
            </a:r>
          </a:p>
        </p:txBody>
      </p:sp>
      <p:sp>
        <p:nvSpPr>
          <p:cNvPr id="122" name="TextBox 121">
            <a:extLst>
              <a:ext uri="{FF2B5EF4-FFF2-40B4-BE49-F238E27FC236}">
                <a16:creationId xmlns:a16="http://schemas.microsoft.com/office/drawing/2014/main" id="{34C198AE-9321-AB41-B2F8-BF9AF591B52B}"/>
              </a:ext>
            </a:extLst>
          </p:cNvPr>
          <p:cNvSpPr txBox="1"/>
          <p:nvPr/>
        </p:nvSpPr>
        <p:spPr>
          <a:xfrm>
            <a:off x="4261159" y="2994505"/>
            <a:ext cx="300082" cy="369332"/>
          </a:xfrm>
          <a:prstGeom prst="rect">
            <a:avLst/>
          </a:prstGeom>
          <a:noFill/>
        </p:spPr>
        <p:txBody>
          <a:bodyPr wrap="none" rtlCol="0">
            <a:spAutoFit/>
          </a:bodyPr>
          <a:lstStyle/>
          <a:p>
            <a:r>
              <a:rPr lang="en-US" dirty="0"/>
              <a:t>x</a:t>
            </a:r>
          </a:p>
        </p:txBody>
      </p:sp>
      <p:sp>
        <p:nvSpPr>
          <p:cNvPr id="123" name="TextBox 122">
            <a:extLst>
              <a:ext uri="{FF2B5EF4-FFF2-40B4-BE49-F238E27FC236}">
                <a16:creationId xmlns:a16="http://schemas.microsoft.com/office/drawing/2014/main" id="{2B569EB9-2C09-EC42-8E0E-5DC3F414EB2B}"/>
              </a:ext>
            </a:extLst>
          </p:cNvPr>
          <p:cNvSpPr txBox="1"/>
          <p:nvPr/>
        </p:nvSpPr>
        <p:spPr>
          <a:xfrm>
            <a:off x="5355511" y="2994505"/>
            <a:ext cx="300082" cy="369332"/>
          </a:xfrm>
          <a:prstGeom prst="rect">
            <a:avLst/>
          </a:prstGeom>
          <a:noFill/>
        </p:spPr>
        <p:txBody>
          <a:bodyPr wrap="none" rtlCol="0">
            <a:spAutoFit/>
          </a:bodyPr>
          <a:lstStyle/>
          <a:p>
            <a:r>
              <a:rPr lang="en-US" dirty="0"/>
              <a:t>x</a:t>
            </a:r>
          </a:p>
        </p:txBody>
      </p:sp>
      <p:sp>
        <p:nvSpPr>
          <p:cNvPr id="124" name="TextBox 123">
            <a:extLst>
              <a:ext uri="{FF2B5EF4-FFF2-40B4-BE49-F238E27FC236}">
                <a16:creationId xmlns:a16="http://schemas.microsoft.com/office/drawing/2014/main" id="{0A0CEFA0-21DC-4E41-9C13-2FCEC779CEA9}"/>
              </a:ext>
            </a:extLst>
          </p:cNvPr>
          <p:cNvSpPr txBox="1"/>
          <p:nvPr/>
        </p:nvSpPr>
        <p:spPr>
          <a:xfrm>
            <a:off x="4534747" y="2994505"/>
            <a:ext cx="300082" cy="369332"/>
          </a:xfrm>
          <a:prstGeom prst="rect">
            <a:avLst/>
          </a:prstGeom>
          <a:noFill/>
        </p:spPr>
        <p:txBody>
          <a:bodyPr wrap="none" rtlCol="0">
            <a:spAutoFit/>
          </a:bodyPr>
          <a:lstStyle/>
          <a:p>
            <a:r>
              <a:rPr lang="en-US" dirty="0"/>
              <a:t>x</a:t>
            </a:r>
          </a:p>
        </p:txBody>
      </p:sp>
      <p:sp>
        <p:nvSpPr>
          <p:cNvPr id="125" name="TextBox 124">
            <a:extLst>
              <a:ext uri="{FF2B5EF4-FFF2-40B4-BE49-F238E27FC236}">
                <a16:creationId xmlns:a16="http://schemas.microsoft.com/office/drawing/2014/main" id="{E131BAA1-0A9B-7946-B540-18619E6A14ED}"/>
              </a:ext>
            </a:extLst>
          </p:cNvPr>
          <p:cNvSpPr txBox="1"/>
          <p:nvPr/>
        </p:nvSpPr>
        <p:spPr>
          <a:xfrm>
            <a:off x="5081923" y="2994505"/>
            <a:ext cx="300082" cy="369332"/>
          </a:xfrm>
          <a:prstGeom prst="rect">
            <a:avLst/>
          </a:prstGeom>
          <a:noFill/>
        </p:spPr>
        <p:txBody>
          <a:bodyPr wrap="none" rtlCol="0">
            <a:spAutoFit/>
          </a:bodyPr>
          <a:lstStyle/>
          <a:p>
            <a:r>
              <a:rPr lang="en-US" dirty="0"/>
              <a:t>x</a:t>
            </a:r>
          </a:p>
        </p:txBody>
      </p:sp>
      <p:sp>
        <p:nvSpPr>
          <p:cNvPr id="126" name="TextBox 125">
            <a:extLst>
              <a:ext uri="{FF2B5EF4-FFF2-40B4-BE49-F238E27FC236}">
                <a16:creationId xmlns:a16="http://schemas.microsoft.com/office/drawing/2014/main" id="{506C3056-B8EA-E643-A12D-C1F3B6F7D7F8}"/>
              </a:ext>
            </a:extLst>
          </p:cNvPr>
          <p:cNvSpPr txBox="1"/>
          <p:nvPr/>
        </p:nvSpPr>
        <p:spPr>
          <a:xfrm>
            <a:off x="5629100" y="2994505"/>
            <a:ext cx="30008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630F027C-BD6E-CC4D-99F5-E9192EDA9FF4}"/>
              </a:ext>
            </a:extLst>
          </p:cNvPr>
          <p:cNvSpPr txBox="1"/>
          <p:nvPr/>
        </p:nvSpPr>
        <p:spPr>
          <a:xfrm>
            <a:off x="61194" y="3732221"/>
            <a:ext cx="6146234" cy="276999"/>
          </a:xfrm>
          <a:prstGeom prst="rect">
            <a:avLst/>
          </a:prstGeom>
          <a:noFill/>
        </p:spPr>
        <p:txBody>
          <a:bodyPr wrap="none" rtlCol="0">
            <a:spAutoFit/>
          </a:bodyPr>
          <a:lstStyle/>
          <a:p>
            <a:r>
              <a:rPr lang="en-US" sz="1200" dirty="0"/>
              <a:t>Stiff ODEs generally drive multiple steps (adaptive; minimum step count specification)</a:t>
            </a:r>
          </a:p>
        </p:txBody>
      </p:sp>
    </p:spTree>
    <p:extLst>
      <p:ext uri="{BB962C8B-B14F-4D97-AF65-F5344CB8AC3E}">
        <p14:creationId xmlns:p14="http://schemas.microsoft.com/office/powerpoint/2010/main" val="321524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F4DD43-7D60-0A4B-A497-EDF046365C19}"/>
              </a:ext>
            </a:extLst>
          </p:cNvPr>
          <p:cNvPicPr>
            <a:picLocks noChangeAspect="1"/>
          </p:cNvPicPr>
          <p:nvPr/>
        </p:nvPicPr>
        <p:blipFill>
          <a:blip r:embed="rId2"/>
          <a:stretch>
            <a:fillRect/>
          </a:stretch>
        </p:blipFill>
        <p:spPr>
          <a:xfrm>
            <a:off x="6493598" y="79092"/>
            <a:ext cx="1148059" cy="1463278"/>
          </a:xfrm>
          <a:prstGeom prst="rect">
            <a:avLst/>
          </a:prstGeom>
        </p:spPr>
      </p:pic>
      <p:pic>
        <p:nvPicPr>
          <p:cNvPr id="16" name="Picture 15">
            <a:extLst>
              <a:ext uri="{FF2B5EF4-FFF2-40B4-BE49-F238E27FC236}">
                <a16:creationId xmlns:a16="http://schemas.microsoft.com/office/drawing/2014/main" id="{8CAB96D3-0D8A-C64B-B57B-2F13E2030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746" y="1293905"/>
            <a:ext cx="2224798" cy="3361068"/>
          </a:xfrm>
          <a:prstGeom prst="rect">
            <a:avLst/>
          </a:prstGeom>
        </p:spPr>
      </p:pic>
      <p:sp>
        <p:nvSpPr>
          <p:cNvPr id="2" name="Title 1"/>
          <p:cNvSpPr>
            <a:spLocks noGrp="1"/>
          </p:cNvSpPr>
          <p:nvPr>
            <p:ph type="title"/>
          </p:nvPr>
        </p:nvSpPr>
        <p:spPr/>
        <p:txBody>
          <a:bodyPr/>
          <a:lstStyle/>
          <a:p>
            <a:r>
              <a:rPr lang="en-US" dirty="0"/>
              <a:t>Confidence Established for Atypical Element </a:t>
            </a:r>
            <a:r>
              <a:rPr lang="en-US" dirty="0" err="1"/>
              <a:t>Topos</a:t>
            </a:r>
            <a:endParaRPr lang="en-US" dirty="0"/>
          </a:p>
        </p:txBody>
      </p:sp>
      <p:sp>
        <p:nvSpPr>
          <p:cNvPr id="3" name="Slide Number Placeholder 2"/>
          <p:cNvSpPr>
            <a:spLocks noGrp="1"/>
          </p:cNvSpPr>
          <p:nvPr>
            <p:ph type="sldNum" sz="quarter" idx="4"/>
          </p:nvPr>
        </p:nvSpPr>
        <p:spPr/>
        <p:txBody>
          <a:bodyPr/>
          <a:lstStyle/>
          <a:p>
            <a:fld id="{4FAB73BC-B049-4115-A692-8D63A059BFB8}" type="slidenum">
              <a:rPr lang="en-US" smtClean="0"/>
              <a:pPr/>
              <a:t>11</a:t>
            </a:fld>
            <a:endParaRPr lang="en-US" dirty="0"/>
          </a:p>
        </p:txBody>
      </p:sp>
      <p:pic>
        <p:nvPicPr>
          <p:cNvPr id="7" name="Picture 6">
            <a:extLst>
              <a:ext uri="{FF2B5EF4-FFF2-40B4-BE49-F238E27FC236}">
                <a16:creationId xmlns:a16="http://schemas.microsoft.com/office/drawing/2014/main" id="{DBD2B2C7-5E6F-2947-90C7-006904AB2ED7}"/>
              </a:ext>
            </a:extLst>
          </p:cNvPr>
          <p:cNvPicPr>
            <a:picLocks noChangeAspect="1"/>
          </p:cNvPicPr>
          <p:nvPr/>
        </p:nvPicPr>
        <p:blipFill rotWithShape="1">
          <a:blip r:embed="rId4"/>
          <a:srcRect l="9886" t="24292" r="10458" b="27499"/>
          <a:stretch/>
        </p:blipFill>
        <p:spPr>
          <a:xfrm>
            <a:off x="312749" y="1114144"/>
            <a:ext cx="4221273" cy="3306153"/>
          </a:xfrm>
          <a:prstGeom prst="rect">
            <a:avLst/>
          </a:prstGeom>
        </p:spPr>
      </p:pic>
      <p:pic>
        <p:nvPicPr>
          <p:cNvPr id="9" name="Picture 8">
            <a:extLst>
              <a:ext uri="{FF2B5EF4-FFF2-40B4-BE49-F238E27FC236}">
                <a16:creationId xmlns:a16="http://schemas.microsoft.com/office/drawing/2014/main" id="{C94949B6-9DD9-5B4D-8CD1-98EE7A31B084}"/>
              </a:ext>
            </a:extLst>
          </p:cNvPr>
          <p:cNvPicPr>
            <a:picLocks noChangeAspect="1"/>
          </p:cNvPicPr>
          <p:nvPr/>
        </p:nvPicPr>
        <p:blipFill>
          <a:blip r:embed="rId5"/>
          <a:stretch>
            <a:fillRect/>
          </a:stretch>
        </p:blipFill>
        <p:spPr>
          <a:xfrm>
            <a:off x="397167" y="4488600"/>
            <a:ext cx="3853045" cy="2170008"/>
          </a:xfrm>
          <a:prstGeom prst="rect">
            <a:avLst/>
          </a:prstGeom>
        </p:spPr>
      </p:pic>
      <p:pic>
        <p:nvPicPr>
          <p:cNvPr id="12" name="Picture 11">
            <a:extLst>
              <a:ext uri="{FF2B5EF4-FFF2-40B4-BE49-F238E27FC236}">
                <a16:creationId xmlns:a16="http://schemas.microsoft.com/office/drawing/2014/main" id="{8B79858F-318E-1240-9A7E-C966E28C8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4290" y="1427456"/>
            <a:ext cx="1543457" cy="782844"/>
          </a:xfrm>
          <a:prstGeom prst="rect">
            <a:avLst/>
          </a:prstGeom>
        </p:spPr>
      </p:pic>
      <p:pic>
        <p:nvPicPr>
          <p:cNvPr id="13" name="Picture 12">
            <a:extLst>
              <a:ext uri="{FF2B5EF4-FFF2-40B4-BE49-F238E27FC236}">
                <a16:creationId xmlns:a16="http://schemas.microsoft.com/office/drawing/2014/main" id="{56ECB199-1C32-6D4A-B14F-1C6D56BBBD7C}"/>
              </a:ext>
            </a:extLst>
          </p:cNvPr>
          <p:cNvPicPr>
            <a:picLocks noChangeAspect="1"/>
          </p:cNvPicPr>
          <p:nvPr/>
        </p:nvPicPr>
        <p:blipFill rotWithShape="1">
          <a:blip r:embed="rId7">
            <a:extLst>
              <a:ext uri="{28A0092B-C50C-407E-A947-70E740481C1C}">
                <a14:useLocalDpi xmlns:a14="http://schemas.microsoft.com/office/drawing/2010/main" val="0"/>
              </a:ext>
            </a:extLst>
          </a:blip>
          <a:srcRect r="3837" b="2137"/>
          <a:stretch/>
        </p:blipFill>
        <p:spPr>
          <a:xfrm>
            <a:off x="1133822" y="4752973"/>
            <a:ext cx="1565813" cy="831783"/>
          </a:xfrm>
          <a:prstGeom prst="rect">
            <a:avLst/>
          </a:prstGeom>
        </p:spPr>
      </p:pic>
      <p:pic>
        <p:nvPicPr>
          <p:cNvPr id="14" name="Picture 13">
            <a:extLst>
              <a:ext uri="{FF2B5EF4-FFF2-40B4-BE49-F238E27FC236}">
                <a16:creationId xmlns:a16="http://schemas.microsoft.com/office/drawing/2014/main" id="{C1A76AB8-94D2-5A44-85BF-AE8A3182C8A9}"/>
              </a:ext>
            </a:extLst>
          </p:cNvPr>
          <p:cNvPicPr>
            <a:picLocks noChangeAspect="1"/>
          </p:cNvPicPr>
          <p:nvPr/>
        </p:nvPicPr>
        <p:blipFill rotWithShape="1">
          <a:blip r:embed="rId8">
            <a:extLst>
              <a:ext uri="{28A0092B-C50C-407E-A947-70E740481C1C}">
                <a14:useLocalDpi xmlns:a14="http://schemas.microsoft.com/office/drawing/2010/main" val="0"/>
              </a:ext>
            </a:extLst>
          </a:blip>
          <a:srcRect b="3271"/>
          <a:stretch/>
        </p:blipFill>
        <p:spPr>
          <a:xfrm>
            <a:off x="4978706" y="1427456"/>
            <a:ext cx="676315" cy="554824"/>
          </a:xfrm>
          <a:prstGeom prst="rect">
            <a:avLst/>
          </a:prstGeom>
        </p:spPr>
      </p:pic>
      <p:pic>
        <p:nvPicPr>
          <p:cNvPr id="15" name="Picture 14">
            <a:extLst>
              <a:ext uri="{FF2B5EF4-FFF2-40B4-BE49-F238E27FC236}">
                <a16:creationId xmlns:a16="http://schemas.microsoft.com/office/drawing/2014/main" id="{2F8D5B18-583E-1B4E-8CB7-0269021283CF}"/>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1101232" y="3502059"/>
            <a:ext cx="1319018" cy="361318"/>
          </a:xfrm>
          <a:prstGeom prst="rect">
            <a:avLst/>
          </a:prstGeom>
        </p:spPr>
      </p:pic>
      <p:pic>
        <p:nvPicPr>
          <p:cNvPr id="17" name="Picture 16">
            <a:extLst>
              <a:ext uri="{FF2B5EF4-FFF2-40B4-BE49-F238E27FC236}">
                <a16:creationId xmlns:a16="http://schemas.microsoft.com/office/drawing/2014/main" id="{DB1F31F0-41C1-2E47-9B98-9302184D6409}"/>
              </a:ext>
            </a:extLst>
          </p:cNvPr>
          <p:cNvPicPr>
            <a:picLocks noChangeAspect="1"/>
          </p:cNvPicPr>
          <p:nvPr/>
        </p:nvPicPr>
        <p:blipFill>
          <a:blip r:embed="rId10"/>
          <a:stretch>
            <a:fillRect/>
          </a:stretch>
        </p:blipFill>
        <p:spPr>
          <a:xfrm>
            <a:off x="7202701" y="3502059"/>
            <a:ext cx="840067" cy="1021992"/>
          </a:xfrm>
          <a:prstGeom prst="rect">
            <a:avLst/>
          </a:prstGeom>
        </p:spPr>
      </p:pic>
      <p:pic>
        <p:nvPicPr>
          <p:cNvPr id="18" name="Picture 17">
            <a:extLst>
              <a:ext uri="{FF2B5EF4-FFF2-40B4-BE49-F238E27FC236}">
                <a16:creationId xmlns:a16="http://schemas.microsoft.com/office/drawing/2014/main" id="{DDC05101-22E6-1647-91AE-F24AA8D76B96}"/>
              </a:ext>
            </a:extLst>
          </p:cNvPr>
          <p:cNvPicPr>
            <a:picLocks noChangeAspect="1"/>
          </p:cNvPicPr>
          <p:nvPr/>
        </p:nvPicPr>
        <p:blipFill>
          <a:blip r:embed="rId11"/>
          <a:stretch>
            <a:fillRect/>
          </a:stretch>
        </p:blipFill>
        <p:spPr>
          <a:xfrm>
            <a:off x="6642518" y="1306593"/>
            <a:ext cx="2154531" cy="3361068"/>
          </a:xfrm>
          <a:prstGeom prst="rect">
            <a:avLst/>
          </a:prstGeom>
        </p:spPr>
      </p:pic>
      <p:sp>
        <p:nvSpPr>
          <p:cNvPr id="4" name="TextBox 3">
            <a:extLst>
              <a:ext uri="{FF2B5EF4-FFF2-40B4-BE49-F238E27FC236}">
                <a16:creationId xmlns:a16="http://schemas.microsoft.com/office/drawing/2014/main" id="{1328C798-74FE-A349-9E88-38EE835CD0C5}"/>
              </a:ext>
            </a:extLst>
          </p:cNvPr>
          <p:cNvSpPr txBox="1"/>
          <p:nvPr/>
        </p:nvSpPr>
        <p:spPr>
          <a:xfrm>
            <a:off x="5383480" y="834693"/>
            <a:ext cx="1381660" cy="369332"/>
          </a:xfrm>
          <a:prstGeom prst="rect">
            <a:avLst/>
          </a:prstGeom>
          <a:noFill/>
        </p:spPr>
        <p:txBody>
          <a:bodyPr wrap="none" rtlCol="0">
            <a:spAutoFit/>
          </a:bodyPr>
          <a:lstStyle/>
          <a:p>
            <a:r>
              <a:rPr lang="en-US" dirty="0"/>
              <a:t>Verification</a:t>
            </a:r>
          </a:p>
        </p:txBody>
      </p:sp>
      <p:sp>
        <p:nvSpPr>
          <p:cNvPr id="19" name="TextBox 18">
            <a:extLst>
              <a:ext uri="{FF2B5EF4-FFF2-40B4-BE49-F238E27FC236}">
                <a16:creationId xmlns:a16="http://schemas.microsoft.com/office/drawing/2014/main" id="{198B9B2B-401B-E042-8B91-50A3B53C9E93}"/>
              </a:ext>
            </a:extLst>
          </p:cNvPr>
          <p:cNvSpPr txBox="1"/>
          <p:nvPr/>
        </p:nvSpPr>
        <p:spPr>
          <a:xfrm>
            <a:off x="1689584" y="834693"/>
            <a:ext cx="1214884" cy="369332"/>
          </a:xfrm>
          <a:prstGeom prst="rect">
            <a:avLst/>
          </a:prstGeom>
          <a:noFill/>
        </p:spPr>
        <p:txBody>
          <a:bodyPr wrap="none" rtlCol="0">
            <a:spAutoFit/>
          </a:bodyPr>
          <a:lstStyle/>
          <a:p>
            <a:r>
              <a:rPr lang="en-US" dirty="0"/>
              <a:t>Validation</a:t>
            </a:r>
          </a:p>
        </p:txBody>
      </p:sp>
    </p:spTree>
    <p:extLst>
      <p:ext uri="{BB962C8B-B14F-4D97-AF65-F5344CB8AC3E}">
        <p14:creationId xmlns:p14="http://schemas.microsoft.com/office/powerpoint/2010/main" val="144882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F4DD43-7D60-0A4B-A497-EDF046365C19}"/>
              </a:ext>
            </a:extLst>
          </p:cNvPr>
          <p:cNvPicPr>
            <a:picLocks noChangeAspect="1"/>
          </p:cNvPicPr>
          <p:nvPr/>
        </p:nvPicPr>
        <p:blipFill>
          <a:blip r:embed="rId2"/>
          <a:stretch>
            <a:fillRect/>
          </a:stretch>
        </p:blipFill>
        <p:spPr>
          <a:xfrm>
            <a:off x="6493598" y="79092"/>
            <a:ext cx="1148059" cy="1463278"/>
          </a:xfrm>
          <a:prstGeom prst="rect">
            <a:avLst/>
          </a:prstGeom>
        </p:spPr>
      </p:pic>
      <p:pic>
        <p:nvPicPr>
          <p:cNvPr id="16" name="Picture 15">
            <a:extLst>
              <a:ext uri="{FF2B5EF4-FFF2-40B4-BE49-F238E27FC236}">
                <a16:creationId xmlns:a16="http://schemas.microsoft.com/office/drawing/2014/main" id="{8CAB96D3-0D8A-C64B-B57B-2F13E2030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746" y="1293905"/>
            <a:ext cx="2224798" cy="3361068"/>
          </a:xfrm>
          <a:prstGeom prst="rect">
            <a:avLst/>
          </a:prstGeom>
        </p:spPr>
      </p:pic>
      <p:sp>
        <p:nvSpPr>
          <p:cNvPr id="3" name="Slide Number Placeholder 2"/>
          <p:cNvSpPr>
            <a:spLocks noGrp="1"/>
          </p:cNvSpPr>
          <p:nvPr>
            <p:ph type="sldNum" sz="quarter" idx="4"/>
          </p:nvPr>
        </p:nvSpPr>
        <p:spPr/>
        <p:txBody>
          <a:bodyPr/>
          <a:lstStyle/>
          <a:p>
            <a:fld id="{4FAB73BC-B049-4115-A692-8D63A059BFB8}" type="slidenum">
              <a:rPr lang="en-US" smtClean="0"/>
              <a:pPr/>
              <a:t>12</a:t>
            </a:fld>
            <a:endParaRPr lang="en-US" dirty="0"/>
          </a:p>
        </p:txBody>
      </p:sp>
      <p:pic>
        <p:nvPicPr>
          <p:cNvPr id="7" name="Picture 6">
            <a:extLst>
              <a:ext uri="{FF2B5EF4-FFF2-40B4-BE49-F238E27FC236}">
                <a16:creationId xmlns:a16="http://schemas.microsoft.com/office/drawing/2014/main" id="{DBD2B2C7-5E6F-2947-90C7-006904AB2ED7}"/>
              </a:ext>
            </a:extLst>
          </p:cNvPr>
          <p:cNvPicPr>
            <a:picLocks noChangeAspect="1"/>
          </p:cNvPicPr>
          <p:nvPr/>
        </p:nvPicPr>
        <p:blipFill rotWithShape="1">
          <a:blip r:embed="rId4"/>
          <a:srcRect l="9886" t="24292" r="10458" b="27499"/>
          <a:stretch/>
        </p:blipFill>
        <p:spPr>
          <a:xfrm>
            <a:off x="312749" y="1114144"/>
            <a:ext cx="4221273" cy="3306153"/>
          </a:xfrm>
          <a:prstGeom prst="rect">
            <a:avLst/>
          </a:prstGeom>
        </p:spPr>
      </p:pic>
      <p:pic>
        <p:nvPicPr>
          <p:cNvPr id="9" name="Picture 8">
            <a:extLst>
              <a:ext uri="{FF2B5EF4-FFF2-40B4-BE49-F238E27FC236}">
                <a16:creationId xmlns:a16="http://schemas.microsoft.com/office/drawing/2014/main" id="{C94949B6-9DD9-5B4D-8CD1-98EE7A31B084}"/>
              </a:ext>
            </a:extLst>
          </p:cNvPr>
          <p:cNvPicPr>
            <a:picLocks noChangeAspect="1"/>
          </p:cNvPicPr>
          <p:nvPr/>
        </p:nvPicPr>
        <p:blipFill>
          <a:blip r:embed="rId5"/>
          <a:stretch>
            <a:fillRect/>
          </a:stretch>
        </p:blipFill>
        <p:spPr>
          <a:xfrm>
            <a:off x="397167" y="4488600"/>
            <a:ext cx="3853045" cy="2170008"/>
          </a:xfrm>
          <a:prstGeom prst="rect">
            <a:avLst/>
          </a:prstGeom>
        </p:spPr>
      </p:pic>
      <p:pic>
        <p:nvPicPr>
          <p:cNvPr id="12" name="Picture 11">
            <a:extLst>
              <a:ext uri="{FF2B5EF4-FFF2-40B4-BE49-F238E27FC236}">
                <a16:creationId xmlns:a16="http://schemas.microsoft.com/office/drawing/2014/main" id="{8B79858F-318E-1240-9A7E-C966E28C8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4290" y="1427456"/>
            <a:ext cx="1543457" cy="782844"/>
          </a:xfrm>
          <a:prstGeom prst="rect">
            <a:avLst/>
          </a:prstGeom>
        </p:spPr>
      </p:pic>
      <p:pic>
        <p:nvPicPr>
          <p:cNvPr id="13" name="Picture 12">
            <a:extLst>
              <a:ext uri="{FF2B5EF4-FFF2-40B4-BE49-F238E27FC236}">
                <a16:creationId xmlns:a16="http://schemas.microsoft.com/office/drawing/2014/main" id="{56ECB199-1C32-6D4A-B14F-1C6D56BBBD7C}"/>
              </a:ext>
            </a:extLst>
          </p:cNvPr>
          <p:cNvPicPr>
            <a:picLocks noChangeAspect="1"/>
          </p:cNvPicPr>
          <p:nvPr/>
        </p:nvPicPr>
        <p:blipFill rotWithShape="1">
          <a:blip r:embed="rId7">
            <a:extLst>
              <a:ext uri="{28A0092B-C50C-407E-A947-70E740481C1C}">
                <a14:useLocalDpi xmlns:a14="http://schemas.microsoft.com/office/drawing/2010/main" val="0"/>
              </a:ext>
            </a:extLst>
          </a:blip>
          <a:srcRect r="3837" b="2137"/>
          <a:stretch/>
        </p:blipFill>
        <p:spPr>
          <a:xfrm>
            <a:off x="1133822" y="4752973"/>
            <a:ext cx="1565813" cy="831783"/>
          </a:xfrm>
          <a:prstGeom prst="rect">
            <a:avLst/>
          </a:prstGeom>
        </p:spPr>
      </p:pic>
      <p:pic>
        <p:nvPicPr>
          <p:cNvPr id="14" name="Picture 13">
            <a:extLst>
              <a:ext uri="{FF2B5EF4-FFF2-40B4-BE49-F238E27FC236}">
                <a16:creationId xmlns:a16="http://schemas.microsoft.com/office/drawing/2014/main" id="{C1A76AB8-94D2-5A44-85BF-AE8A3182C8A9}"/>
              </a:ext>
            </a:extLst>
          </p:cNvPr>
          <p:cNvPicPr>
            <a:picLocks noChangeAspect="1"/>
          </p:cNvPicPr>
          <p:nvPr/>
        </p:nvPicPr>
        <p:blipFill rotWithShape="1">
          <a:blip r:embed="rId8">
            <a:extLst>
              <a:ext uri="{28A0092B-C50C-407E-A947-70E740481C1C}">
                <a14:useLocalDpi xmlns:a14="http://schemas.microsoft.com/office/drawing/2010/main" val="0"/>
              </a:ext>
            </a:extLst>
          </a:blip>
          <a:srcRect b="3271"/>
          <a:stretch/>
        </p:blipFill>
        <p:spPr>
          <a:xfrm>
            <a:off x="4978706" y="1427456"/>
            <a:ext cx="676315" cy="554824"/>
          </a:xfrm>
          <a:prstGeom prst="rect">
            <a:avLst/>
          </a:prstGeom>
        </p:spPr>
      </p:pic>
      <p:pic>
        <p:nvPicPr>
          <p:cNvPr id="15" name="Picture 14">
            <a:extLst>
              <a:ext uri="{FF2B5EF4-FFF2-40B4-BE49-F238E27FC236}">
                <a16:creationId xmlns:a16="http://schemas.microsoft.com/office/drawing/2014/main" id="{2F8D5B18-583E-1B4E-8CB7-0269021283CF}"/>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1101232" y="3502059"/>
            <a:ext cx="1319018" cy="361318"/>
          </a:xfrm>
          <a:prstGeom prst="rect">
            <a:avLst/>
          </a:prstGeom>
        </p:spPr>
      </p:pic>
      <p:pic>
        <p:nvPicPr>
          <p:cNvPr id="17" name="Picture 16">
            <a:extLst>
              <a:ext uri="{FF2B5EF4-FFF2-40B4-BE49-F238E27FC236}">
                <a16:creationId xmlns:a16="http://schemas.microsoft.com/office/drawing/2014/main" id="{DB1F31F0-41C1-2E47-9B98-9302184D6409}"/>
              </a:ext>
            </a:extLst>
          </p:cNvPr>
          <p:cNvPicPr>
            <a:picLocks noChangeAspect="1"/>
          </p:cNvPicPr>
          <p:nvPr/>
        </p:nvPicPr>
        <p:blipFill>
          <a:blip r:embed="rId10"/>
          <a:stretch>
            <a:fillRect/>
          </a:stretch>
        </p:blipFill>
        <p:spPr>
          <a:xfrm>
            <a:off x="7202701" y="3502059"/>
            <a:ext cx="840067" cy="1021992"/>
          </a:xfrm>
          <a:prstGeom prst="rect">
            <a:avLst/>
          </a:prstGeom>
        </p:spPr>
      </p:pic>
      <p:pic>
        <p:nvPicPr>
          <p:cNvPr id="18" name="Picture 17">
            <a:extLst>
              <a:ext uri="{FF2B5EF4-FFF2-40B4-BE49-F238E27FC236}">
                <a16:creationId xmlns:a16="http://schemas.microsoft.com/office/drawing/2014/main" id="{DDC05101-22E6-1647-91AE-F24AA8D76B96}"/>
              </a:ext>
            </a:extLst>
          </p:cNvPr>
          <p:cNvPicPr>
            <a:picLocks noChangeAspect="1"/>
          </p:cNvPicPr>
          <p:nvPr/>
        </p:nvPicPr>
        <p:blipFill>
          <a:blip r:embed="rId11"/>
          <a:stretch>
            <a:fillRect/>
          </a:stretch>
        </p:blipFill>
        <p:spPr>
          <a:xfrm>
            <a:off x="6642518" y="1306593"/>
            <a:ext cx="2154531" cy="3361068"/>
          </a:xfrm>
          <a:prstGeom prst="rect">
            <a:avLst/>
          </a:prstGeom>
        </p:spPr>
      </p:pic>
      <p:pic>
        <p:nvPicPr>
          <p:cNvPr id="8" name="Picture 7">
            <a:extLst>
              <a:ext uri="{FF2B5EF4-FFF2-40B4-BE49-F238E27FC236}">
                <a16:creationId xmlns:a16="http://schemas.microsoft.com/office/drawing/2014/main" id="{8A13340C-7F7A-8141-AC65-9AAF974A3CF4}"/>
              </a:ext>
            </a:extLst>
          </p:cNvPr>
          <p:cNvPicPr>
            <a:picLocks noChangeAspect="1"/>
          </p:cNvPicPr>
          <p:nvPr/>
        </p:nvPicPr>
        <p:blipFill>
          <a:blip r:embed="rId12"/>
          <a:stretch>
            <a:fillRect/>
          </a:stretch>
        </p:blipFill>
        <p:spPr>
          <a:xfrm>
            <a:off x="4581540" y="4730375"/>
            <a:ext cx="4165293" cy="1903897"/>
          </a:xfrm>
          <a:prstGeom prst="rect">
            <a:avLst/>
          </a:prstGeom>
        </p:spPr>
      </p:pic>
      <p:sp>
        <p:nvSpPr>
          <p:cNvPr id="19" name="TextBox 18">
            <a:extLst>
              <a:ext uri="{FF2B5EF4-FFF2-40B4-BE49-F238E27FC236}">
                <a16:creationId xmlns:a16="http://schemas.microsoft.com/office/drawing/2014/main" id="{6986B310-C3D1-6B4B-96BA-1A5F46FB51EA}"/>
              </a:ext>
            </a:extLst>
          </p:cNvPr>
          <p:cNvSpPr txBox="1"/>
          <p:nvPr/>
        </p:nvSpPr>
        <p:spPr>
          <a:xfrm>
            <a:off x="5383480" y="834693"/>
            <a:ext cx="1381660" cy="369332"/>
          </a:xfrm>
          <a:prstGeom prst="rect">
            <a:avLst/>
          </a:prstGeom>
          <a:noFill/>
        </p:spPr>
        <p:txBody>
          <a:bodyPr wrap="none" rtlCol="0">
            <a:spAutoFit/>
          </a:bodyPr>
          <a:lstStyle/>
          <a:p>
            <a:r>
              <a:rPr lang="en-US" dirty="0"/>
              <a:t>Verification</a:t>
            </a:r>
          </a:p>
        </p:txBody>
      </p:sp>
      <p:sp>
        <p:nvSpPr>
          <p:cNvPr id="20" name="TextBox 19">
            <a:extLst>
              <a:ext uri="{FF2B5EF4-FFF2-40B4-BE49-F238E27FC236}">
                <a16:creationId xmlns:a16="http://schemas.microsoft.com/office/drawing/2014/main" id="{BEA8FC42-8A08-5944-A319-EE15EEDDF27E}"/>
              </a:ext>
            </a:extLst>
          </p:cNvPr>
          <p:cNvSpPr txBox="1"/>
          <p:nvPr/>
        </p:nvSpPr>
        <p:spPr>
          <a:xfrm>
            <a:off x="1689584" y="834693"/>
            <a:ext cx="1214884" cy="369332"/>
          </a:xfrm>
          <a:prstGeom prst="rect">
            <a:avLst/>
          </a:prstGeom>
          <a:noFill/>
        </p:spPr>
        <p:txBody>
          <a:bodyPr wrap="none" rtlCol="0">
            <a:spAutoFit/>
          </a:bodyPr>
          <a:lstStyle/>
          <a:p>
            <a:r>
              <a:rPr lang="en-US" dirty="0"/>
              <a:t>Validation</a:t>
            </a:r>
          </a:p>
        </p:txBody>
      </p:sp>
      <p:sp>
        <p:nvSpPr>
          <p:cNvPr id="22" name="Title 1">
            <a:extLst>
              <a:ext uri="{FF2B5EF4-FFF2-40B4-BE49-F238E27FC236}">
                <a16:creationId xmlns:a16="http://schemas.microsoft.com/office/drawing/2014/main" id="{637D7F9C-D729-A142-B856-06B4804951FD}"/>
              </a:ext>
            </a:extLst>
          </p:cNvPr>
          <p:cNvSpPr>
            <a:spLocks noGrp="1"/>
          </p:cNvSpPr>
          <p:nvPr>
            <p:ph type="title"/>
          </p:nvPr>
        </p:nvSpPr>
        <p:spPr>
          <a:xfrm>
            <a:off x="615987" y="223728"/>
            <a:ext cx="7543800" cy="570225"/>
          </a:xfrm>
        </p:spPr>
        <p:txBody>
          <a:bodyPr/>
          <a:lstStyle/>
          <a:p>
            <a:r>
              <a:rPr lang="en-US" dirty="0"/>
              <a:t>Confidence Established for Atypical Element </a:t>
            </a:r>
            <a:r>
              <a:rPr lang="en-US" dirty="0" err="1"/>
              <a:t>Topos</a:t>
            </a:r>
            <a:endParaRPr lang="en-US" dirty="0"/>
          </a:p>
        </p:txBody>
      </p:sp>
    </p:spTree>
    <p:extLst>
      <p:ext uri="{BB962C8B-B14F-4D97-AF65-F5344CB8AC3E}">
        <p14:creationId xmlns:p14="http://schemas.microsoft.com/office/powerpoint/2010/main" val="1327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High Performance Computing</a:t>
            </a:r>
          </a:p>
        </p:txBody>
      </p:sp>
      <p:sp>
        <p:nvSpPr>
          <p:cNvPr id="3" name="Slide Number Placeholder 2"/>
          <p:cNvSpPr>
            <a:spLocks noGrp="1"/>
          </p:cNvSpPr>
          <p:nvPr>
            <p:ph type="sldNum" sz="quarter" idx="4"/>
          </p:nvPr>
        </p:nvSpPr>
        <p:spPr/>
        <p:txBody>
          <a:bodyPr/>
          <a:lstStyle/>
          <a:p>
            <a:fld id="{4FAB73BC-B049-4115-A692-8D63A059BFB8}" type="slidenum">
              <a:rPr lang="en-US" smtClean="0"/>
              <a:pPr/>
              <a:t>13</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00" y="4042616"/>
            <a:ext cx="3200400" cy="2139266"/>
          </a:xfrm>
          <a:prstGeom prst="rect">
            <a:avLst/>
          </a:prstGeom>
        </p:spPr>
      </p:pic>
      <p:pic>
        <p:nvPicPr>
          <p:cNvPr id="11" name="Picture 10" descr="stillForM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00" y="2157052"/>
            <a:ext cx="3200400" cy="1792205"/>
          </a:xfrm>
          <a:prstGeom prst="rect">
            <a:avLst/>
          </a:prstGeom>
        </p:spPr>
      </p:pic>
      <p:sp>
        <p:nvSpPr>
          <p:cNvPr id="14" name="Text Placeholder 3"/>
          <p:cNvSpPr>
            <a:spLocks noGrp="1"/>
          </p:cNvSpPr>
          <p:nvPr>
            <p:ph type="body" sz="quarter" idx="10"/>
          </p:nvPr>
        </p:nvSpPr>
        <p:spPr>
          <a:xfrm>
            <a:off x="615987" y="1441700"/>
            <a:ext cx="7543800" cy="3306153"/>
          </a:xfrm>
        </p:spPr>
        <p:txBody>
          <a:bodyPr/>
          <a:lstStyle/>
          <a:p>
            <a:pPr>
              <a:buFont typeface="Arial" charset="0"/>
              <a:buChar char="•"/>
            </a:pPr>
            <a:r>
              <a:rPr lang="en-US" dirty="0"/>
              <a:t> SNL is committed to High Performance Computing (HPC) to support is science and engineering objectives</a:t>
            </a:r>
          </a:p>
        </p:txBody>
      </p:sp>
      <p:sp>
        <p:nvSpPr>
          <p:cNvPr id="5" name="TextBox 4">
            <a:extLst>
              <a:ext uri="{FF2B5EF4-FFF2-40B4-BE49-F238E27FC236}">
                <a16:creationId xmlns:a16="http://schemas.microsoft.com/office/drawing/2014/main" id="{95C2EE12-D435-FD42-B8EA-9BEE185FA607}"/>
              </a:ext>
            </a:extLst>
          </p:cNvPr>
          <p:cNvSpPr txBox="1"/>
          <p:nvPr/>
        </p:nvSpPr>
        <p:spPr>
          <a:xfrm>
            <a:off x="653141" y="6433455"/>
            <a:ext cx="3897221" cy="369332"/>
          </a:xfrm>
          <a:prstGeom prst="rect">
            <a:avLst/>
          </a:prstGeom>
          <a:noFill/>
        </p:spPr>
        <p:txBody>
          <a:bodyPr wrap="none" rtlCol="0">
            <a:spAutoFit/>
          </a:bodyPr>
          <a:lstStyle/>
          <a:p>
            <a:r>
              <a:rPr lang="en-US" dirty="0"/>
              <a:t>O(6) billion wind energy application</a:t>
            </a:r>
          </a:p>
        </p:txBody>
      </p:sp>
      <p:pic>
        <p:nvPicPr>
          <p:cNvPr id="7" name="Picture 6">
            <a:extLst>
              <a:ext uri="{FF2B5EF4-FFF2-40B4-BE49-F238E27FC236}">
                <a16:creationId xmlns:a16="http://schemas.microsoft.com/office/drawing/2014/main" id="{1C42304F-2A80-8944-B95C-B114BFFAB5BC}"/>
              </a:ext>
            </a:extLst>
          </p:cNvPr>
          <p:cNvPicPr>
            <a:picLocks noChangeAspect="1"/>
          </p:cNvPicPr>
          <p:nvPr/>
        </p:nvPicPr>
        <p:blipFill rotWithShape="1">
          <a:blip r:embed="rId4"/>
          <a:srcRect t="18814"/>
          <a:stretch/>
        </p:blipFill>
        <p:spPr>
          <a:xfrm>
            <a:off x="4715988" y="1821864"/>
            <a:ext cx="3812025" cy="2332795"/>
          </a:xfrm>
          <a:prstGeom prst="rect">
            <a:avLst/>
          </a:prstGeom>
        </p:spPr>
      </p:pic>
      <p:sp>
        <p:nvSpPr>
          <p:cNvPr id="15" name="TextBox 14">
            <a:extLst>
              <a:ext uri="{FF2B5EF4-FFF2-40B4-BE49-F238E27FC236}">
                <a16:creationId xmlns:a16="http://schemas.microsoft.com/office/drawing/2014/main" id="{1A7593E0-E899-1145-9C67-6297FF2DFEBC}"/>
              </a:ext>
            </a:extLst>
          </p:cNvPr>
          <p:cNvSpPr txBox="1"/>
          <p:nvPr/>
        </p:nvSpPr>
        <p:spPr>
          <a:xfrm>
            <a:off x="4862981" y="3968581"/>
            <a:ext cx="3256020" cy="369332"/>
          </a:xfrm>
          <a:prstGeom prst="rect">
            <a:avLst/>
          </a:prstGeom>
          <a:noFill/>
        </p:spPr>
        <p:txBody>
          <a:bodyPr wrap="none" rtlCol="0">
            <a:spAutoFit/>
          </a:bodyPr>
          <a:lstStyle/>
          <a:p>
            <a:r>
              <a:rPr lang="en-US" dirty="0"/>
              <a:t>O(2) billion DNS impinging jet</a:t>
            </a:r>
          </a:p>
        </p:txBody>
      </p:sp>
      <p:pic>
        <p:nvPicPr>
          <p:cNvPr id="16" name="Picture 15">
            <a:extLst>
              <a:ext uri="{FF2B5EF4-FFF2-40B4-BE49-F238E27FC236}">
                <a16:creationId xmlns:a16="http://schemas.microsoft.com/office/drawing/2014/main" id="{325716A2-FC68-C246-9126-897821B01C49}"/>
              </a:ext>
            </a:extLst>
          </p:cNvPr>
          <p:cNvPicPr>
            <a:picLocks noChangeAspect="1"/>
          </p:cNvPicPr>
          <p:nvPr/>
        </p:nvPicPr>
        <p:blipFill>
          <a:blip r:embed="rId5"/>
          <a:stretch>
            <a:fillRect/>
          </a:stretch>
        </p:blipFill>
        <p:spPr>
          <a:xfrm>
            <a:off x="4131125" y="4539386"/>
            <a:ext cx="2327988" cy="1526039"/>
          </a:xfrm>
          <a:prstGeom prst="rect">
            <a:avLst/>
          </a:prstGeom>
        </p:spPr>
      </p:pic>
      <p:pic>
        <p:nvPicPr>
          <p:cNvPr id="17" name="Picture 16">
            <a:extLst>
              <a:ext uri="{FF2B5EF4-FFF2-40B4-BE49-F238E27FC236}">
                <a16:creationId xmlns:a16="http://schemas.microsoft.com/office/drawing/2014/main" id="{545CA69C-06C5-9A4E-90A7-344A961CEC16}"/>
              </a:ext>
            </a:extLst>
          </p:cNvPr>
          <p:cNvPicPr>
            <a:picLocks noChangeAspect="1"/>
          </p:cNvPicPr>
          <p:nvPr/>
        </p:nvPicPr>
        <p:blipFill rotWithShape="1">
          <a:blip r:embed="rId6"/>
          <a:srcRect l="21462" r="18749"/>
          <a:stretch/>
        </p:blipFill>
        <p:spPr>
          <a:xfrm>
            <a:off x="5810850" y="5450060"/>
            <a:ext cx="262771" cy="439499"/>
          </a:xfrm>
          <a:prstGeom prst="rect">
            <a:avLst/>
          </a:prstGeom>
        </p:spPr>
      </p:pic>
      <p:pic>
        <p:nvPicPr>
          <p:cNvPr id="20" name="Picture 19">
            <a:extLst>
              <a:ext uri="{FF2B5EF4-FFF2-40B4-BE49-F238E27FC236}">
                <a16:creationId xmlns:a16="http://schemas.microsoft.com/office/drawing/2014/main" id="{5E5E65C5-ED8F-3447-9A48-9B24CB02749E}"/>
              </a:ext>
            </a:extLst>
          </p:cNvPr>
          <p:cNvPicPr>
            <a:picLocks noChangeAspect="1"/>
          </p:cNvPicPr>
          <p:nvPr/>
        </p:nvPicPr>
        <p:blipFill>
          <a:blip r:embed="rId7"/>
          <a:stretch>
            <a:fillRect/>
          </a:stretch>
        </p:blipFill>
        <p:spPr>
          <a:xfrm>
            <a:off x="6028806" y="4429509"/>
            <a:ext cx="2820423" cy="1622022"/>
          </a:xfrm>
          <a:prstGeom prst="rect">
            <a:avLst/>
          </a:prstGeom>
        </p:spPr>
      </p:pic>
      <p:sp>
        <p:nvSpPr>
          <p:cNvPr id="21" name="TextBox 20">
            <a:extLst>
              <a:ext uri="{FF2B5EF4-FFF2-40B4-BE49-F238E27FC236}">
                <a16:creationId xmlns:a16="http://schemas.microsoft.com/office/drawing/2014/main" id="{4FB46A45-E6D6-5B46-A334-EE4EED1BC3CF}"/>
              </a:ext>
            </a:extLst>
          </p:cNvPr>
          <p:cNvSpPr txBox="1"/>
          <p:nvPr/>
        </p:nvSpPr>
        <p:spPr>
          <a:xfrm>
            <a:off x="5192488" y="6090554"/>
            <a:ext cx="3520516" cy="369332"/>
          </a:xfrm>
          <a:prstGeom prst="rect">
            <a:avLst/>
          </a:prstGeom>
          <a:noFill/>
        </p:spPr>
        <p:txBody>
          <a:bodyPr wrap="none" rtlCol="0">
            <a:spAutoFit/>
          </a:bodyPr>
          <a:lstStyle/>
          <a:p>
            <a:r>
              <a:rPr lang="en-US" dirty="0"/>
              <a:t>O(200) million multi-physics fire</a:t>
            </a:r>
          </a:p>
        </p:txBody>
      </p:sp>
      <p:pic>
        <p:nvPicPr>
          <p:cNvPr id="18" name="Picture 17">
            <a:extLst>
              <a:ext uri="{FF2B5EF4-FFF2-40B4-BE49-F238E27FC236}">
                <a16:creationId xmlns:a16="http://schemas.microsoft.com/office/drawing/2014/main" id="{F2EDDD62-F095-E74C-A6FD-B04A4875F364}"/>
              </a:ext>
            </a:extLst>
          </p:cNvPr>
          <p:cNvPicPr>
            <a:picLocks noChangeAspect="1"/>
          </p:cNvPicPr>
          <p:nvPr/>
        </p:nvPicPr>
        <p:blipFill rotWithShape="1">
          <a:blip r:embed="rId6"/>
          <a:srcRect l="21462" r="18749"/>
          <a:stretch/>
        </p:blipFill>
        <p:spPr>
          <a:xfrm>
            <a:off x="8325400" y="5689387"/>
            <a:ext cx="90585" cy="151508"/>
          </a:xfrm>
          <a:prstGeom prst="rect">
            <a:avLst/>
          </a:prstGeom>
        </p:spPr>
      </p:pic>
    </p:spTree>
    <p:extLst>
      <p:ext uri="{BB962C8B-B14F-4D97-AF65-F5344CB8AC3E}">
        <p14:creationId xmlns:p14="http://schemas.microsoft.com/office/powerpoint/2010/main" val="374703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Established Code Credibility; Evaporation Model Validation</a:t>
            </a:r>
          </a:p>
        </p:txBody>
      </p:sp>
      <p:sp>
        <p:nvSpPr>
          <p:cNvPr id="3" name="Slide Number Placeholder 2"/>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p:cNvSpPr>
            <a:spLocks noGrp="1"/>
          </p:cNvSpPr>
          <p:nvPr>
            <p:ph type="body" sz="quarter" idx="10"/>
          </p:nvPr>
        </p:nvSpPr>
        <p:spPr>
          <a:xfrm>
            <a:off x="615987" y="1441700"/>
            <a:ext cx="8202336" cy="5284777"/>
          </a:xfrm>
        </p:spPr>
        <p:txBody>
          <a:bodyPr>
            <a:normAutofit/>
          </a:bodyPr>
          <a:lstStyle/>
          <a:p>
            <a:pPr>
              <a:buFont typeface="Arial" charset="0"/>
              <a:buChar char="•"/>
            </a:pPr>
            <a:r>
              <a:rPr lang="en-US" dirty="0"/>
              <a:t> </a:t>
            </a:r>
            <a:r>
              <a:rPr lang="en-US" dirty="0" err="1"/>
              <a:t>Ranz</a:t>
            </a:r>
            <a:r>
              <a:rPr lang="en-US" dirty="0"/>
              <a:t> and Marshall, 1952 evaporation curves; 0% RH; See Fuego manual for verification</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p:pic>
        <p:nvPicPr>
          <p:cNvPr id="6" name="Picture 5">
            <a:extLst>
              <a:ext uri="{FF2B5EF4-FFF2-40B4-BE49-F238E27FC236}">
                <a16:creationId xmlns:a16="http://schemas.microsoft.com/office/drawing/2014/main" id="{FC0F6E2B-F9C4-CE49-A5FF-789BE0978FD6}"/>
              </a:ext>
            </a:extLst>
          </p:cNvPr>
          <p:cNvPicPr>
            <a:picLocks noChangeAspect="1"/>
          </p:cNvPicPr>
          <p:nvPr/>
        </p:nvPicPr>
        <p:blipFill>
          <a:blip r:embed="rId2"/>
          <a:stretch>
            <a:fillRect/>
          </a:stretch>
        </p:blipFill>
        <p:spPr>
          <a:xfrm>
            <a:off x="150816" y="1750619"/>
            <a:ext cx="7382503" cy="2669747"/>
          </a:xfrm>
          <a:prstGeom prst="rect">
            <a:avLst/>
          </a:prstGeom>
        </p:spPr>
      </p:pic>
      <p:pic>
        <p:nvPicPr>
          <p:cNvPr id="10" name="Picture 9">
            <a:extLst>
              <a:ext uri="{FF2B5EF4-FFF2-40B4-BE49-F238E27FC236}">
                <a16:creationId xmlns:a16="http://schemas.microsoft.com/office/drawing/2014/main" id="{048599B6-E404-F440-96DB-1009D24FE192}"/>
              </a:ext>
            </a:extLst>
          </p:cNvPr>
          <p:cNvPicPr>
            <a:picLocks noChangeAspect="1"/>
          </p:cNvPicPr>
          <p:nvPr/>
        </p:nvPicPr>
        <p:blipFill>
          <a:blip r:embed="rId3"/>
          <a:stretch>
            <a:fillRect/>
          </a:stretch>
        </p:blipFill>
        <p:spPr>
          <a:xfrm>
            <a:off x="749773" y="4295383"/>
            <a:ext cx="6362269" cy="2530976"/>
          </a:xfrm>
          <a:prstGeom prst="rect">
            <a:avLst/>
          </a:prstGeom>
        </p:spPr>
      </p:pic>
      <p:sp>
        <p:nvSpPr>
          <p:cNvPr id="11" name="TextBox 10">
            <a:extLst>
              <a:ext uri="{FF2B5EF4-FFF2-40B4-BE49-F238E27FC236}">
                <a16:creationId xmlns:a16="http://schemas.microsoft.com/office/drawing/2014/main" id="{2FD10AF9-26E3-1240-A5F5-5AF59AEED53C}"/>
              </a:ext>
            </a:extLst>
          </p:cNvPr>
          <p:cNvSpPr txBox="1"/>
          <p:nvPr/>
        </p:nvSpPr>
        <p:spPr>
          <a:xfrm>
            <a:off x="7403128" y="2544304"/>
            <a:ext cx="1685077" cy="646331"/>
          </a:xfrm>
          <a:prstGeom prst="rect">
            <a:avLst/>
          </a:prstGeom>
          <a:noFill/>
        </p:spPr>
        <p:txBody>
          <a:bodyPr wrap="none" rtlCol="0">
            <a:spAutoFit/>
          </a:bodyPr>
          <a:lstStyle/>
          <a:p>
            <a:r>
              <a:rPr lang="en-US" dirty="0"/>
              <a:t>Validation</a:t>
            </a:r>
          </a:p>
          <a:p>
            <a:r>
              <a:rPr lang="en-US" dirty="0"/>
              <a:t>D</a:t>
            </a:r>
            <a:r>
              <a:rPr lang="en-US" baseline="30000" dirty="0"/>
              <a:t>2</a:t>
            </a:r>
            <a:r>
              <a:rPr lang="en-US" dirty="0"/>
              <a:t> established</a:t>
            </a:r>
          </a:p>
        </p:txBody>
      </p:sp>
      <p:sp>
        <p:nvSpPr>
          <p:cNvPr id="12" name="TextBox 11">
            <a:extLst>
              <a:ext uri="{FF2B5EF4-FFF2-40B4-BE49-F238E27FC236}">
                <a16:creationId xmlns:a16="http://schemas.microsoft.com/office/drawing/2014/main" id="{79BE08A2-6AED-F047-A1D1-F06497300224}"/>
              </a:ext>
            </a:extLst>
          </p:cNvPr>
          <p:cNvSpPr txBox="1"/>
          <p:nvPr/>
        </p:nvSpPr>
        <p:spPr>
          <a:xfrm>
            <a:off x="7395679" y="5051335"/>
            <a:ext cx="1547283" cy="923330"/>
          </a:xfrm>
          <a:prstGeom prst="rect">
            <a:avLst/>
          </a:prstGeom>
          <a:noFill/>
        </p:spPr>
        <p:txBody>
          <a:bodyPr wrap="none" rtlCol="0">
            <a:spAutoFit/>
          </a:bodyPr>
          <a:lstStyle/>
          <a:p>
            <a:r>
              <a:rPr lang="en-US" dirty="0"/>
              <a:t>Exploration,</a:t>
            </a:r>
          </a:p>
          <a:p>
            <a:r>
              <a:rPr lang="en-US" dirty="0"/>
              <a:t>d = f(RH, T</a:t>
            </a:r>
            <a:r>
              <a:rPr lang="en-US" baseline="30000" dirty="0"/>
              <a:t>a</a:t>
            </a:r>
            <a:r>
              <a:rPr lang="en-US" dirty="0"/>
              <a:t>)</a:t>
            </a:r>
          </a:p>
          <a:p>
            <a:r>
              <a:rPr lang="en-US" dirty="0"/>
              <a:t>Miami vs ABQ</a:t>
            </a:r>
          </a:p>
        </p:txBody>
      </p:sp>
      <p:sp>
        <p:nvSpPr>
          <p:cNvPr id="5" name="TextBox 4">
            <a:extLst>
              <a:ext uri="{FF2B5EF4-FFF2-40B4-BE49-F238E27FC236}">
                <a16:creationId xmlns:a16="http://schemas.microsoft.com/office/drawing/2014/main" id="{47532482-CF47-E740-8DD4-C2452FB9340D}"/>
              </a:ext>
            </a:extLst>
          </p:cNvPr>
          <p:cNvSpPr txBox="1"/>
          <p:nvPr/>
        </p:nvSpPr>
        <p:spPr>
          <a:xfrm>
            <a:off x="1465777" y="5974665"/>
            <a:ext cx="566181" cy="369332"/>
          </a:xfrm>
          <a:prstGeom prst="rect">
            <a:avLst/>
          </a:prstGeom>
          <a:noFill/>
        </p:spPr>
        <p:txBody>
          <a:bodyPr wrap="none" rtlCol="0">
            <a:spAutoFit/>
          </a:bodyPr>
          <a:lstStyle/>
          <a:p>
            <a:r>
              <a:rPr lang="en-US" dirty="0"/>
              <a:t>50%</a:t>
            </a:r>
          </a:p>
        </p:txBody>
      </p:sp>
      <p:sp>
        <p:nvSpPr>
          <p:cNvPr id="13" name="TextBox 12">
            <a:extLst>
              <a:ext uri="{FF2B5EF4-FFF2-40B4-BE49-F238E27FC236}">
                <a16:creationId xmlns:a16="http://schemas.microsoft.com/office/drawing/2014/main" id="{0EA22627-088F-4A4C-8796-C13D23E51B4B}"/>
              </a:ext>
            </a:extLst>
          </p:cNvPr>
          <p:cNvSpPr txBox="1"/>
          <p:nvPr/>
        </p:nvSpPr>
        <p:spPr>
          <a:xfrm>
            <a:off x="2672113" y="5952324"/>
            <a:ext cx="566181" cy="369332"/>
          </a:xfrm>
          <a:prstGeom prst="rect">
            <a:avLst/>
          </a:prstGeom>
          <a:noFill/>
        </p:spPr>
        <p:txBody>
          <a:bodyPr wrap="none" rtlCol="0">
            <a:spAutoFit/>
          </a:bodyPr>
          <a:lstStyle/>
          <a:p>
            <a:r>
              <a:rPr lang="en-US" dirty="0"/>
              <a:t>79%</a:t>
            </a:r>
          </a:p>
        </p:txBody>
      </p:sp>
      <p:sp>
        <p:nvSpPr>
          <p:cNvPr id="14" name="TextBox 13">
            <a:extLst>
              <a:ext uri="{FF2B5EF4-FFF2-40B4-BE49-F238E27FC236}">
                <a16:creationId xmlns:a16="http://schemas.microsoft.com/office/drawing/2014/main" id="{21BDD8D3-ACE8-C04E-B2CE-A395ADC68E8F}"/>
              </a:ext>
            </a:extLst>
          </p:cNvPr>
          <p:cNvSpPr txBox="1"/>
          <p:nvPr/>
        </p:nvSpPr>
        <p:spPr>
          <a:xfrm>
            <a:off x="4661485" y="5952324"/>
            <a:ext cx="566181" cy="369332"/>
          </a:xfrm>
          <a:prstGeom prst="rect">
            <a:avLst/>
          </a:prstGeom>
          <a:noFill/>
        </p:spPr>
        <p:txBody>
          <a:bodyPr wrap="none" rtlCol="0">
            <a:spAutoFit/>
          </a:bodyPr>
          <a:lstStyle/>
          <a:p>
            <a:r>
              <a:rPr lang="en-US" dirty="0"/>
              <a:t>50%</a:t>
            </a:r>
          </a:p>
        </p:txBody>
      </p:sp>
      <p:sp>
        <p:nvSpPr>
          <p:cNvPr id="15" name="TextBox 14">
            <a:extLst>
              <a:ext uri="{FF2B5EF4-FFF2-40B4-BE49-F238E27FC236}">
                <a16:creationId xmlns:a16="http://schemas.microsoft.com/office/drawing/2014/main" id="{B8CC6950-8B79-9448-BB0A-A6A8F311E2E1}"/>
              </a:ext>
            </a:extLst>
          </p:cNvPr>
          <p:cNvSpPr txBox="1"/>
          <p:nvPr/>
        </p:nvSpPr>
        <p:spPr>
          <a:xfrm>
            <a:off x="5797716" y="5952324"/>
            <a:ext cx="566181" cy="369332"/>
          </a:xfrm>
          <a:prstGeom prst="rect">
            <a:avLst/>
          </a:prstGeom>
          <a:noFill/>
        </p:spPr>
        <p:txBody>
          <a:bodyPr wrap="none" rtlCol="0">
            <a:spAutoFit/>
          </a:bodyPr>
          <a:lstStyle/>
          <a:p>
            <a:r>
              <a:rPr lang="en-US" dirty="0"/>
              <a:t>79%</a:t>
            </a:r>
          </a:p>
        </p:txBody>
      </p:sp>
    </p:spTree>
    <p:extLst>
      <p:ext uri="{BB962C8B-B14F-4D97-AF65-F5344CB8AC3E}">
        <p14:creationId xmlns:p14="http://schemas.microsoft.com/office/powerpoint/2010/main" val="199879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Quiescent Modeling Assumptions: </a:t>
            </a:r>
            <a:r>
              <a:rPr lang="en-US" i="1" dirty="0"/>
              <a:t>To Include or Not Include</a:t>
            </a:r>
            <a:r>
              <a:rPr lang="en-US" dirty="0"/>
              <a:t>: </a:t>
            </a:r>
            <a:br>
              <a:rPr lang="en-US" dirty="0"/>
            </a:br>
            <a:r>
              <a:rPr lang="en-US" dirty="0"/>
              <a:t>Evaporation and Coupling to Flow Field</a:t>
            </a:r>
          </a:p>
        </p:txBody>
      </p:sp>
      <p:sp>
        <p:nvSpPr>
          <p:cNvPr id="3" name="Slide Number Placeholder 2"/>
          <p:cNvSpPr>
            <a:spLocks noGrp="1"/>
          </p:cNvSpPr>
          <p:nvPr>
            <p:ph type="sldNum" sz="quarter" idx="4"/>
          </p:nvPr>
        </p:nvSpPr>
        <p:spPr/>
        <p:txBody>
          <a:bodyPr/>
          <a:lstStyle/>
          <a:p>
            <a:fld id="{4FAB73BC-B049-4115-A692-8D63A059BFB8}" type="slidenum">
              <a:rPr lang="en-US" smtClean="0"/>
              <a:pPr/>
              <a:t>15</a:t>
            </a:fld>
            <a:endParaRPr lang="en-US" dirty="0"/>
          </a:p>
        </p:txBody>
      </p:sp>
      <p:sp>
        <p:nvSpPr>
          <p:cNvPr id="4" name="Text Placeholder 3"/>
          <p:cNvSpPr>
            <a:spLocks noGrp="1"/>
          </p:cNvSpPr>
          <p:nvPr>
            <p:ph type="body" sz="quarter" idx="10"/>
          </p:nvPr>
        </p:nvSpPr>
        <p:spPr>
          <a:xfrm>
            <a:off x="615987" y="1441700"/>
            <a:ext cx="8007313" cy="5284777"/>
          </a:xfrm>
        </p:spPr>
        <p:txBody>
          <a:bodyPr>
            <a:normAutofit/>
          </a:bodyPr>
          <a:lstStyle/>
          <a:p>
            <a:pPr>
              <a:buFont typeface="Arial" charset="0"/>
              <a:buChar char="•"/>
            </a:pPr>
            <a:r>
              <a:rPr lang="en-US" dirty="0"/>
              <a:t> Large droplets (&gt; 100 </a:t>
            </a:r>
            <a:r>
              <a:rPr lang="en-US" dirty="0">
                <a:latin typeface="Symbol" pitchFamily="2" charset="2"/>
              </a:rPr>
              <a:t>m</a:t>
            </a:r>
            <a:r>
              <a:rPr lang="en-US" dirty="0"/>
              <a:t>m), regardless of modeling assumptions, deposit quickly</a:t>
            </a:r>
          </a:p>
          <a:p>
            <a:pPr lvl="1">
              <a:buFont typeface="Arial" charset="0"/>
              <a:buChar char="•"/>
            </a:pPr>
            <a:r>
              <a:rPr lang="en-US" dirty="0"/>
              <a:t>High crosswind velocity (10 m/s and higher) can increase deposition distance</a:t>
            </a:r>
          </a:p>
          <a:p>
            <a:pPr>
              <a:buFont typeface="Arial" charset="0"/>
              <a:buChar char="•"/>
            </a:pPr>
            <a:r>
              <a:rPr lang="en-US" dirty="0"/>
              <a:t> Small droplet nuclei (low-Stokes number) are highly coupled to fluid flow</a:t>
            </a:r>
          </a:p>
          <a:p>
            <a:pPr>
              <a:buFont typeface="Arial" charset="0"/>
              <a:buChar char="•"/>
            </a:pPr>
            <a:endParaRPr lang="en-US" dirty="0"/>
          </a:p>
          <a:p>
            <a:pPr marL="0" indent="0">
              <a:buNone/>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p:pic>
        <p:nvPicPr>
          <p:cNvPr id="27" name="Picture 26">
            <a:extLst>
              <a:ext uri="{FF2B5EF4-FFF2-40B4-BE49-F238E27FC236}">
                <a16:creationId xmlns:a16="http://schemas.microsoft.com/office/drawing/2014/main" id="{8D62F7F5-0C84-3741-B250-DD90360F7874}"/>
              </a:ext>
            </a:extLst>
          </p:cNvPr>
          <p:cNvPicPr>
            <a:picLocks noChangeAspect="1"/>
          </p:cNvPicPr>
          <p:nvPr/>
        </p:nvPicPr>
        <p:blipFill>
          <a:blip r:embed="rId2"/>
          <a:stretch>
            <a:fillRect/>
          </a:stretch>
        </p:blipFill>
        <p:spPr>
          <a:xfrm>
            <a:off x="389653" y="4587963"/>
            <a:ext cx="3378039" cy="2286000"/>
          </a:xfrm>
          <a:prstGeom prst="rect">
            <a:avLst/>
          </a:prstGeom>
        </p:spPr>
      </p:pic>
      <p:pic>
        <p:nvPicPr>
          <p:cNvPr id="29" name="Picture 28">
            <a:extLst>
              <a:ext uri="{FF2B5EF4-FFF2-40B4-BE49-F238E27FC236}">
                <a16:creationId xmlns:a16="http://schemas.microsoft.com/office/drawing/2014/main" id="{2C9201D6-44F8-5D40-9AAC-C2F5EF1115BC}"/>
              </a:ext>
            </a:extLst>
          </p:cNvPr>
          <p:cNvPicPr>
            <a:picLocks noChangeAspect="1"/>
          </p:cNvPicPr>
          <p:nvPr/>
        </p:nvPicPr>
        <p:blipFill>
          <a:blip r:embed="rId3"/>
          <a:stretch>
            <a:fillRect/>
          </a:stretch>
        </p:blipFill>
        <p:spPr>
          <a:xfrm>
            <a:off x="615986" y="2353861"/>
            <a:ext cx="3151706" cy="2286000"/>
          </a:xfrm>
          <a:prstGeom prst="rect">
            <a:avLst/>
          </a:prstGeom>
        </p:spPr>
      </p:pic>
      <p:pic>
        <p:nvPicPr>
          <p:cNvPr id="31" name="Picture 30">
            <a:extLst>
              <a:ext uri="{FF2B5EF4-FFF2-40B4-BE49-F238E27FC236}">
                <a16:creationId xmlns:a16="http://schemas.microsoft.com/office/drawing/2014/main" id="{EBD16C60-DFF7-8243-AF25-75EC254E6180}"/>
              </a:ext>
            </a:extLst>
          </p:cNvPr>
          <p:cNvPicPr>
            <a:picLocks noChangeAspect="1"/>
          </p:cNvPicPr>
          <p:nvPr/>
        </p:nvPicPr>
        <p:blipFill>
          <a:blip r:embed="rId4"/>
          <a:stretch>
            <a:fillRect/>
          </a:stretch>
        </p:blipFill>
        <p:spPr>
          <a:xfrm>
            <a:off x="4501934" y="2353861"/>
            <a:ext cx="3151704" cy="2286000"/>
          </a:xfrm>
          <a:prstGeom prst="rect">
            <a:avLst/>
          </a:prstGeom>
        </p:spPr>
      </p:pic>
      <p:sp>
        <p:nvSpPr>
          <p:cNvPr id="5" name="TextBox 4">
            <a:extLst>
              <a:ext uri="{FF2B5EF4-FFF2-40B4-BE49-F238E27FC236}">
                <a16:creationId xmlns:a16="http://schemas.microsoft.com/office/drawing/2014/main" id="{919BC658-61C9-8C41-8D6E-111D852B8B3E}"/>
              </a:ext>
            </a:extLst>
          </p:cNvPr>
          <p:cNvSpPr txBox="1"/>
          <p:nvPr/>
        </p:nvSpPr>
        <p:spPr>
          <a:xfrm>
            <a:off x="4356847" y="4527923"/>
            <a:ext cx="4604273" cy="2308324"/>
          </a:xfrm>
          <a:prstGeom prst="rect">
            <a:avLst/>
          </a:prstGeom>
          <a:noFill/>
        </p:spPr>
        <p:txBody>
          <a:bodyPr wrap="square" rtlCol="0">
            <a:spAutoFit/>
          </a:bodyPr>
          <a:lstStyle/>
          <a:p>
            <a:r>
              <a:rPr lang="en-US" sz="1600" dirty="0"/>
              <a:t>Conclusions: </a:t>
            </a:r>
          </a:p>
          <a:p>
            <a:pPr marL="285750" indent="-285750">
              <a:buFont typeface="Arial" panose="020B0604020202020204" pitchFamily="34" charset="0"/>
              <a:buChar char="•"/>
            </a:pPr>
            <a:r>
              <a:rPr lang="en-US" sz="1600" dirty="0"/>
              <a:t>For O(1) scoping simulations, evaporation can probably be neglected</a:t>
            </a:r>
          </a:p>
          <a:p>
            <a:pPr marL="285750" indent="-285750">
              <a:buFont typeface="Arial" panose="020B0604020202020204" pitchFamily="34" charset="0"/>
              <a:buChar char="•"/>
            </a:pPr>
            <a:r>
              <a:rPr lang="en-US" sz="1600" dirty="0"/>
              <a:t>Droplet transport should always be coupled to carrier fluid (cough, sneeze, breathing); Eulerian source terms (generally) &lt;&lt; small</a:t>
            </a:r>
          </a:p>
          <a:p>
            <a:pPr marL="285750" indent="-285750">
              <a:buFont typeface="Arial" panose="020B0604020202020204" pitchFamily="34" charset="0"/>
              <a:buChar char="•"/>
            </a:pPr>
            <a:r>
              <a:rPr lang="en-US" sz="1600" dirty="0"/>
              <a:t>Two-way coupling/droplet tracking is safest, especially since due to low numbers, the cost for droplet tracking is very [very] low</a:t>
            </a:r>
          </a:p>
        </p:txBody>
      </p:sp>
    </p:spTree>
    <p:extLst>
      <p:ext uri="{BB962C8B-B14F-4D97-AF65-F5344CB8AC3E}">
        <p14:creationId xmlns:p14="http://schemas.microsoft.com/office/powerpoint/2010/main" val="362533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Established Code Credibility; Turbulent Fluid Mechanics</a:t>
            </a:r>
          </a:p>
        </p:txBody>
      </p:sp>
      <p:sp>
        <p:nvSpPr>
          <p:cNvPr id="3" name="Slide Number Placeholder 2"/>
          <p:cNvSpPr>
            <a:spLocks noGrp="1"/>
          </p:cNvSpPr>
          <p:nvPr>
            <p:ph type="sldNum" sz="quarter" idx="4"/>
          </p:nvPr>
        </p:nvSpPr>
        <p:spPr/>
        <p:txBody>
          <a:bodyPr/>
          <a:lstStyle/>
          <a:p>
            <a:fld id="{4FAB73BC-B049-4115-A692-8D63A059BFB8}" type="slidenum">
              <a:rPr lang="en-US" smtClean="0"/>
              <a:pPr/>
              <a:t>16</a:t>
            </a:fld>
            <a:endParaRPr lang="en-US" dirty="0"/>
          </a:p>
        </p:txBody>
      </p:sp>
      <p:sp>
        <p:nvSpPr>
          <p:cNvPr id="4" name="Text Placeholder 3"/>
          <p:cNvSpPr>
            <a:spLocks noGrp="1"/>
          </p:cNvSpPr>
          <p:nvPr>
            <p:ph type="body" sz="quarter" idx="10"/>
          </p:nvPr>
        </p:nvSpPr>
        <p:spPr>
          <a:xfrm>
            <a:off x="615987" y="1441700"/>
            <a:ext cx="8202336" cy="5284777"/>
          </a:xfrm>
        </p:spPr>
        <p:txBody>
          <a:bodyPr>
            <a:normAutofit/>
          </a:bodyPr>
          <a:lstStyle/>
          <a:p>
            <a:pPr>
              <a:buFont typeface="Arial" charset="0"/>
              <a:buChar char="•"/>
            </a:pPr>
            <a:r>
              <a:rPr lang="en-US" dirty="0"/>
              <a:t> L. Fan, Turbulent buoyant jets into stratified or flowing ambient fluids, Ph.D. thesis, California Institute of Technology (1967)</a:t>
            </a:r>
          </a:p>
          <a:p>
            <a:pPr>
              <a:buFont typeface="Arial" charset="0"/>
              <a:buChar char="•"/>
            </a:pPr>
            <a:r>
              <a:rPr lang="en-US" dirty="0"/>
              <a:t> LES is viable </a:t>
            </a:r>
            <a:r>
              <a:rPr lang="en-US" b="1" i="1" dirty="0"/>
              <a:t>when you can resolve the flow</a:t>
            </a:r>
            <a:r>
              <a:rPr lang="en-US" dirty="0"/>
              <a:t> as models are generally simplistic</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r>
              <a:rPr lang="en-US" dirty="0"/>
              <a:t>Fr</a:t>
            </a:r>
          </a:p>
        </p:txBody>
      </p:sp>
      <p:pic>
        <p:nvPicPr>
          <p:cNvPr id="9" name="Picture 8">
            <a:extLst>
              <a:ext uri="{FF2B5EF4-FFF2-40B4-BE49-F238E27FC236}">
                <a16:creationId xmlns:a16="http://schemas.microsoft.com/office/drawing/2014/main" id="{BBA5F829-DFE3-E445-89CE-5E301A0651D0}"/>
              </a:ext>
            </a:extLst>
          </p:cNvPr>
          <p:cNvPicPr>
            <a:picLocks noChangeAspect="1"/>
          </p:cNvPicPr>
          <p:nvPr/>
        </p:nvPicPr>
        <p:blipFill>
          <a:blip r:embed="rId2"/>
          <a:stretch>
            <a:fillRect/>
          </a:stretch>
        </p:blipFill>
        <p:spPr>
          <a:xfrm>
            <a:off x="48713" y="2514010"/>
            <a:ext cx="6435753" cy="4199601"/>
          </a:xfrm>
          <a:prstGeom prst="rect">
            <a:avLst/>
          </a:prstGeom>
        </p:spPr>
      </p:pic>
      <p:sp>
        <p:nvSpPr>
          <p:cNvPr id="8" name="TextBox 7">
            <a:extLst>
              <a:ext uri="{FF2B5EF4-FFF2-40B4-BE49-F238E27FC236}">
                <a16:creationId xmlns:a16="http://schemas.microsoft.com/office/drawing/2014/main" id="{E39BCD77-F981-994E-A9F3-966D5D45D526}"/>
              </a:ext>
            </a:extLst>
          </p:cNvPr>
          <p:cNvSpPr txBox="1"/>
          <p:nvPr/>
        </p:nvSpPr>
        <p:spPr>
          <a:xfrm>
            <a:off x="5999254" y="4206065"/>
            <a:ext cx="2981907" cy="369332"/>
          </a:xfrm>
          <a:prstGeom prst="rect">
            <a:avLst/>
          </a:prstGeom>
          <a:noFill/>
        </p:spPr>
        <p:txBody>
          <a:bodyPr wrap="none" rtlCol="0">
            <a:spAutoFit/>
          </a:bodyPr>
          <a:lstStyle/>
          <a:p>
            <a:r>
              <a:rPr lang="en-US" dirty="0"/>
              <a:t>Fr 40; uniform or stratified</a:t>
            </a:r>
          </a:p>
        </p:txBody>
      </p:sp>
      <p:pic>
        <p:nvPicPr>
          <p:cNvPr id="10" name="Picture 9">
            <a:extLst>
              <a:ext uri="{FF2B5EF4-FFF2-40B4-BE49-F238E27FC236}">
                <a16:creationId xmlns:a16="http://schemas.microsoft.com/office/drawing/2014/main" id="{86B8FE9E-BC7C-5447-A979-1CD96448528F}"/>
              </a:ext>
            </a:extLst>
          </p:cNvPr>
          <p:cNvPicPr>
            <a:picLocks noChangeAspect="1"/>
          </p:cNvPicPr>
          <p:nvPr/>
        </p:nvPicPr>
        <p:blipFill>
          <a:blip r:embed="rId3"/>
          <a:stretch>
            <a:fillRect/>
          </a:stretch>
        </p:blipFill>
        <p:spPr>
          <a:xfrm>
            <a:off x="5597451" y="4532730"/>
            <a:ext cx="3220872" cy="1777033"/>
          </a:xfrm>
          <a:prstGeom prst="rect">
            <a:avLst/>
          </a:prstGeom>
        </p:spPr>
      </p:pic>
      <p:pic>
        <p:nvPicPr>
          <p:cNvPr id="11" name="Picture 10">
            <a:extLst>
              <a:ext uri="{FF2B5EF4-FFF2-40B4-BE49-F238E27FC236}">
                <a16:creationId xmlns:a16="http://schemas.microsoft.com/office/drawing/2014/main" id="{E015D75F-B403-7B47-A8A1-566FCB695A49}"/>
              </a:ext>
            </a:extLst>
          </p:cNvPr>
          <p:cNvPicPr>
            <a:picLocks noChangeAspect="1"/>
          </p:cNvPicPr>
          <p:nvPr/>
        </p:nvPicPr>
        <p:blipFill>
          <a:blip r:embed="rId4"/>
          <a:stretch>
            <a:fillRect/>
          </a:stretch>
        </p:blipFill>
        <p:spPr>
          <a:xfrm>
            <a:off x="5653184" y="2497231"/>
            <a:ext cx="3109406" cy="1649573"/>
          </a:xfrm>
          <a:prstGeom prst="rect">
            <a:avLst/>
          </a:prstGeom>
        </p:spPr>
      </p:pic>
      <p:sp>
        <p:nvSpPr>
          <p:cNvPr id="12" name="TextBox 11">
            <a:extLst>
              <a:ext uri="{FF2B5EF4-FFF2-40B4-BE49-F238E27FC236}">
                <a16:creationId xmlns:a16="http://schemas.microsoft.com/office/drawing/2014/main" id="{B106E82E-66A8-8C45-8B44-4789FAC2CC4F}"/>
              </a:ext>
            </a:extLst>
          </p:cNvPr>
          <p:cNvSpPr txBox="1"/>
          <p:nvPr/>
        </p:nvSpPr>
        <p:spPr>
          <a:xfrm>
            <a:off x="2912165" y="2634985"/>
            <a:ext cx="2061783" cy="369332"/>
          </a:xfrm>
          <a:prstGeom prst="rect">
            <a:avLst/>
          </a:prstGeom>
          <a:noFill/>
        </p:spPr>
        <p:txBody>
          <a:bodyPr wrap="none" rtlCol="0">
            <a:spAutoFit/>
          </a:bodyPr>
          <a:lstStyle/>
          <a:p>
            <a:r>
              <a:rPr lang="en-US" dirty="0"/>
              <a:t>Fr 10 (~breathing)</a:t>
            </a:r>
          </a:p>
        </p:txBody>
      </p:sp>
      <p:sp>
        <p:nvSpPr>
          <p:cNvPr id="13" name="TextBox 12">
            <a:extLst>
              <a:ext uri="{FF2B5EF4-FFF2-40B4-BE49-F238E27FC236}">
                <a16:creationId xmlns:a16="http://schemas.microsoft.com/office/drawing/2014/main" id="{B5855546-1318-9543-8D37-6A0FD116142B}"/>
              </a:ext>
            </a:extLst>
          </p:cNvPr>
          <p:cNvSpPr txBox="1"/>
          <p:nvPr/>
        </p:nvSpPr>
        <p:spPr>
          <a:xfrm>
            <a:off x="2915086" y="4674298"/>
            <a:ext cx="1983235" cy="369332"/>
          </a:xfrm>
          <a:prstGeom prst="rect">
            <a:avLst/>
          </a:prstGeom>
          <a:noFill/>
        </p:spPr>
        <p:txBody>
          <a:bodyPr wrap="none" rtlCol="0">
            <a:spAutoFit/>
          </a:bodyPr>
          <a:lstStyle/>
          <a:p>
            <a:r>
              <a:rPr lang="en-US" dirty="0"/>
              <a:t>Fr 40 (~coughing)</a:t>
            </a:r>
          </a:p>
        </p:txBody>
      </p:sp>
      <p:sp>
        <p:nvSpPr>
          <p:cNvPr id="14" name="TextBox 13">
            <a:extLst>
              <a:ext uri="{FF2B5EF4-FFF2-40B4-BE49-F238E27FC236}">
                <a16:creationId xmlns:a16="http://schemas.microsoft.com/office/drawing/2014/main" id="{179D7D76-62DE-E14B-A32A-064DFFC864C7}"/>
              </a:ext>
            </a:extLst>
          </p:cNvPr>
          <p:cNvSpPr txBox="1"/>
          <p:nvPr/>
        </p:nvSpPr>
        <p:spPr>
          <a:xfrm>
            <a:off x="3081674" y="6412393"/>
            <a:ext cx="5818068"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Baroclinic terms small; Nicolette, </a:t>
            </a:r>
            <a:r>
              <a:rPr lang="en-US" sz="1200" dirty="0" err="1"/>
              <a:t>Tieszen</a:t>
            </a:r>
            <a:r>
              <a:rPr lang="en-US" sz="1200" dirty="0"/>
              <a:t>, Black, and Domino, SAND-20056273</a:t>
            </a:r>
          </a:p>
          <a:p>
            <a:pPr marL="171450" indent="-171450">
              <a:buFont typeface="Arial" panose="020B0604020202020204" pitchFamily="34" charset="0"/>
              <a:buChar char="•"/>
            </a:pPr>
            <a:r>
              <a:rPr lang="en-US" sz="1200" dirty="0"/>
              <a:t>Buoyant instabilities low; Kyle and </a:t>
            </a:r>
            <a:r>
              <a:rPr lang="en-US" sz="1200" dirty="0" err="1"/>
              <a:t>Sreenivasan</a:t>
            </a:r>
            <a:r>
              <a:rPr lang="en-US" sz="1200" dirty="0"/>
              <a:t>, JCP 1993</a:t>
            </a:r>
          </a:p>
        </p:txBody>
      </p:sp>
    </p:spTree>
    <p:extLst>
      <p:ext uri="{BB962C8B-B14F-4D97-AF65-F5344CB8AC3E}">
        <p14:creationId xmlns:p14="http://schemas.microsoft.com/office/powerpoint/2010/main" val="3867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Established Code Credibility; Turbulent Fluid Mechanics</a:t>
            </a:r>
          </a:p>
        </p:txBody>
      </p:sp>
      <p:sp>
        <p:nvSpPr>
          <p:cNvPr id="3" name="Slide Number Placeholder 2"/>
          <p:cNvSpPr>
            <a:spLocks noGrp="1"/>
          </p:cNvSpPr>
          <p:nvPr>
            <p:ph type="sldNum" sz="quarter" idx="4"/>
          </p:nvPr>
        </p:nvSpPr>
        <p:spPr/>
        <p:txBody>
          <a:bodyPr/>
          <a:lstStyle/>
          <a:p>
            <a:fld id="{4FAB73BC-B049-4115-A692-8D63A059BFB8}" type="slidenum">
              <a:rPr lang="en-US" smtClean="0"/>
              <a:pPr/>
              <a:t>17</a:t>
            </a:fld>
            <a:endParaRPr lang="en-US" dirty="0"/>
          </a:p>
        </p:txBody>
      </p:sp>
      <p:sp>
        <p:nvSpPr>
          <p:cNvPr id="4" name="Text Placeholder 3"/>
          <p:cNvSpPr>
            <a:spLocks noGrp="1"/>
          </p:cNvSpPr>
          <p:nvPr>
            <p:ph type="body" sz="quarter" idx="10"/>
          </p:nvPr>
        </p:nvSpPr>
        <p:spPr>
          <a:xfrm>
            <a:off x="615987" y="1441700"/>
            <a:ext cx="8202336" cy="5284777"/>
          </a:xfrm>
        </p:spPr>
        <p:txBody>
          <a:bodyPr>
            <a:normAutofit/>
          </a:bodyPr>
          <a:lstStyle/>
          <a:p>
            <a:pPr>
              <a:buFont typeface="Arial" charset="0"/>
              <a:buChar char="•"/>
            </a:pPr>
            <a:r>
              <a:rPr lang="en-US" dirty="0"/>
              <a:t> RANS vs LES?</a:t>
            </a:r>
          </a:p>
          <a:p>
            <a:pPr lvl="1">
              <a:buFont typeface="Arial" charset="0"/>
              <a:buChar char="•"/>
            </a:pPr>
            <a:r>
              <a:rPr lang="en-US" dirty="0"/>
              <a:t>LES (Fr 10 and 40 case, solution verification, structural uncertainty): 1e6 CPU hours</a:t>
            </a:r>
          </a:p>
          <a:p>
            <a:pPr lvl="1">
              <a:buFont typeface="Arial" charset="0"/>
              <a:buChar char="•"/>
            </a:pPr>
            <a:r>
              <a:rPr lang="en-US" dirty="0"/>
              <a:t>RANS (Fr 40-only case, k-e, Rm2, Rm3): 16-core for O(100) CPU hours</a:t>
            </a:r>
          </a:p>
          <a:p>
            <a:pPr>
              <a:buFont typeface="Arial" charset="0"/>
              <a:buChar char="•"/>
            </a:pPr>
            <a:r>
              <a:rPr lang="en-US" dirty="0"/>
              <a:t> RANS model exercised calibrated with a suite of canonical cases, jets being one</a:t>
            </a:r>
          </a:p>
          <a:p>
            <a:pPr>
              <a:buFont typeface="Arial" charset="0"/>
              <a:buChar char="•"/>
            </a:pPr>
            <a:r>
              <a:rPr lang="en-US" dirty="0"/>
              <a:t> Valid for a statistically stationary, </a:t>
            </a:r>
            <a:r>
              <a:rPr lang="en-US" dirty="0" err="1"/>
              <a:t>ergotic</a:t>
            </a:r>
            <a:r>
              <a:rPr lang="en-US" dirty="0"/>
              <a:t> flow, i.e., not a pulsed jet…..</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See lessons learned for caveat(s) on under-resolved mesh simulations with point-</a:t>
            </a:r>
            <a:r>
              <a:rPr lang="en-US" dirty="0" err="1"/>
              <a:t>Lagrangian</a:t>
            </a:r>
            <a:r>
              <a:rPr lang="en-US" dirty="0"/>
              <a:t> coupling </a:t>
            </a:r>
          </a:p>
        </p:txBody>
      </p:sp>
      <p:pic>
        <p:nvPicPr>
          <p:cNvPr id="15" name="Picture 14">
            <a:extLst>
              <a:ext uri="{FF2B5EF4-FFF2-40B4-BE49-F238E27FC236}">
                <a16:creationId xmlns:a16="http://schemas.microsoft.com/office/drawing/2014/main" id="{47493655-44F8-9649-BAFD-124208D94FEC}"/>
              </a:ext>
            </a:extLst>
          </p:cNvPr>
          <p:cNvPicPr>
            <a:picLocks noChangeAspect="1"/>
          </p:cNvPicPr>
          <p:nvPr/>
        </p:nvPicPr>
        <p:blipFill>
          <a:blip r:embed="rId2"/>
          <a:stretch>
            <a:fillRect/>
          </a:stretch>
        </p:blipFill>
        <p:spPr>
          <a:xfrm>
            <a:off x="3931546" y="3252179"/>
            <a:ext cx="3964457" cy="2300364"/>
          </a:xfrm>
          <a:prstGeom prst="rect">
            <a:avLst/>
          </a:prstGeom>
        </p:spPr>
      </p:pic>
      <p:pic>
        <p:nvPicPr>
          <p:cNvPr id="16" name="Picture 15">
            <a:extLst>
              <a:ext uri="{FF2B5EF4-FFF2-40B4-BE49-F238E27FC236}">
                <a16:creationId xmlns:a16="http://schemas.microsoft.com/office/drawing/2014/main" id="{6233BD2D-77C9-E54F-A485-510BCCC5B033}"/>
              </a:ext>
            </a:extLst>
          </p:cNvPr>
          <p:cNvPicPr>
            <a:picLocks noChangeAspect="1"/>
          </p:cNvPicPr>
          <p:nvPr/>
        </p:nvPicPr>
        <p:blipFill>
          <a:blip r:embed="rId3"/>
          <a:stretch>
            <a:fillRect/>
          </a:stretch>
        </p:blipFill>
        <p:spPr>
          <a:xfrm>
            <a:off x="6106712" y="3202958"/>
            <a:ext cx="1789291" cy="1038230"/>
          </a:xfrm>
          <a:prstGeom prst="rect">
            <a:avLst/>
          </a:prstGeom>
        </p:spPr>
      </p:pic>
      <p:pic>
        <p:nvPicPr>
          <p:cNvPr id="17" name="Picture 16">
            <a:extLst>
              <a:ext uri="{FF2B5EF4-FFF2-40B4-BE49-F238E27FC236}">
                <a16:creationId xmlns:a16="http://schemas.microsoft.com/office/drawing/2014/main" id="{540D10AC-FC97-104D-963E-52F181CC62EC}"/>
              </a:ext>
            </a:extLst>
          </p:cNvPr>
          <p:cNvPicPr>
            <a:picLocks noChangeAspect="1"/>
          </p:cNvPicPr>
          <p:nvPr/>
        </p:nvPicPr>
        <p:blipFill>
          <a:blip r:embed="rId4"/>
          <a:stretch>
            <a:fillRect/>
          </a:stretch>
        </p:blipFill>
        <p:spPr>
          <a:xfrm>
            <a:off x="3897876" y="3206887"/>
            <a:ext cx="1983037" cy="975039"/>
          </a:xfrm>
          <a:prstGeom prst="rect">
            <a:avLst/>
          </a:prstGeom>
        </p:spPr>
      </p:pic>
      <p:pic>
        <p:nvPicPr>
          <p:cNvPr id="18" name="Picture 17">
            <a:extLst>
              <a:ext uri="{FF2B5EF4-FFF2-40B4-BE49-F238E27FC236}">
                <a16:creationId xmlns:a16="http://schemas.microsoft.com/office/drawing/2014/main" id="{0B4FB304-FC97-464A-BBFB-A18251BA0FB6}"/>
              </a:ext>
            </a:extLst>
          </p:cNvPr>
          <p:cNvPicPr>
            <a:picLocks noChangeAspect="1"/>
          </p:cNvPicPr>
          <p:nvPr/>
        </p:nvPicPr>
        <p:blipFill rotWithShape="1">
          <a:blip r:embed="rId5"/>
          <a:srcRect t="29323" b="24329"/>
          <a:stretch/>
        </p:blipFill>
        <p:spPr>
          <a:xfrm>
            <a:off x="232718" y="3227296"/>
            <a:ext cx="4096184" cy="2686671"/>
          </a:xfrm>
          <a:prstGeom prst="rect">
            <a:avLst/>
          </a:prstGeom>
        </p:spPr>
      </p:pic>
      <p:sp>
        <p:nvSpPr>
          <p:cNvPr id="5" name="TextBox 4">
            <a:extLst>
              <a:ext uri="{FF2B5EF4-FFF2-40B4-BE49-F238E27FC236}">
                <a16:creationId xmlns:a16="http://schemas.microsoft.com/office/drawing/2014/main" id="{5073EE23-D841-1D4F-AC12-1A1B820ADABB}"/>
              </a:ext>
            </a:extLst>
          </p:cNvPr>
          <p:cNvSpPr txBox="1"/>
          <p:nvPr/>
        </p:nvSpPr>
        <p:spPr>
          <a:xfrm>
            <a:off x="3913209" y="3808640"/>
            <a:ext cx="535724" cy="369332"/>
          </a:xfrm>
          <a:prstGeom prst="rect">
            <a:avLst/>
          </a:prstGeom>
          <a:noFill/>
        </p:spPr>
        <p:txBody>
          <a:bodyPr wrap="none" rtlCol="0">
            <a:spAutoFit/>
          </a:bodyPr>
          <a:lstStyle/>
          <a:p>
            <a:r>
              <a:rPr lang="en-US" dirty="0"/>
              <a:t>LES</a:t>
            </a:r>
          </a:p>
        </p:txBody>
      </p:sp>
      <p:sp>
        <p:nvSpPr>
          <p:cNvPr id="6" name="TextBox 5">
            <a:extLst>
              <a:ext uri="{FF2B5EF4-FFF2-40B4-BE49-F238E27FC236}">
                <a16:creationId xmlns:a16="http://schemas.microsoft.com/office/drawing/2014/main" id="{43B0C247-3B7A-824E-9BCD-B06CCF656CBA}"/>
              </a:ext>
            </a:extLst>
          </p:cNvPr>
          <p:cNvSpPr txBox="1"/>
          <p:nvPr/>
        </p:nvSpPr>
        <p:spPr>
          <a:xfrm>
            <a:off x="3931546" y="5046968"/>
            <a:ext cx="713657" cy="369332"/>
          </a:xfrm>
          <a:prstGeom prst="rect">
            <a:avLst/>
          </a:prstGeom>
          <a:noFill/>
        </p:spPr>
        <p:txBody>
          <a:bodyPr wrap="none" rtlCol="0">
            <a:spAutoFit/>
          </a:bodyPr>
          <a:lstStyle/>
          <a:p>
            <a:r>
              <a:rPr lang="en-US" dirty="0"/>
              <a:t>RANS</a:t>
            </a:r>
          </a:p>
        </p:txBody>
      </p:sp>
    </p:spTree>
    <p:extLst>
      <p:ext uri="{BB962C8B-B14F-4D97-AF65-F5344CB8AC3E}">
        <p14:creationId xmlns:p14="http://schemas.microsoft.com/office/powerpoint/2010/main" val="69881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VVUQ: Automatic Structural Uncertainty</a:t>
            </a:r>
          </a:p>
        </p:txBody>
      </p:sp>
      <p:sp>
        <p:nvSpPr>
          <p:cNvPr id="3" name="Slide Number Placeholder 2"/>
          <p:cNvSpPr>
            <a:spLocks noGrp="1"/>
          </p:cNvSpPr>
          <p:nvPr>
            <p:ph type="sldNum" sz="quarter" idx="4"/>
          </p:nvPr>
        </p:nvSpPr>
        <p:spPr/>
        <p:txBody>
          <a:bodyPr/>
          <a:lstStyle/>
          <a:p>
            <a:fld id="{4FAB73BC-B049-4115-A692-8D63A059BFB8}" type="slidenum">
              <a:rPr lang="en-US" smtClean="0"/>
              <a:pPr/>
              <a:t>18</a:t>
            </a:fld>
            <a:endParaRPr lang="en-US"/>
          </a:p>
        </p:txBody>
      </p:sp>
      <p:sp>
        <p:nvSpPr>
          <p:cNvPr id="4" name="Text Placeholder 3"/>
          <p:cNvSpPr>
            <a:spLocks noGrp="1"/>
          </p:cNvSpPr>
          <p:nvPr>
            <p:ph type="body" sz="quarter" idx="10"/>
          </p:nvPr>
        </p:nvSpPr>
        <p:spPr>
          <a:xfrm>
            <a:off x="615986" y="1441700"/>
            <a:ext cx="6550535" cy="1893520"/>
          </a:xfrm>
        </p:spPr>
        <p:txBody>
          <a:bodyPr>
            <a:normAutofit/>
          </a:bodyPr>
          <a:lstStyle/>
          <a:p>
            <a:pPr marL="236538" indent="-225425">
              <a:buFont typeface="Arial" charset="0"/>
              <a:buChar char="•"/>
            </a:pPr>
            <a:r>
              <a:rPr lang="en-US" dirty="0"/>
              <a:t>Most LES validation studies establish structural uncertainty via direct model implementation and forward-calculations</a:t>
            </a:r>
          </a:p>
          <a:p>
            <a:pPr marL="236538" indent="-225425">
              <a:buFont typeface="Arial" charset="0"/>
              <a:buChar char="•"/>
            </a:pPr>
            <a:r>
              <a:rPr lang="en-US" kern="0" dirty="0"/>
              <a:t>Is there a more efficient approach? Yes! Eigenvalue perturbation of the SGS stress (extension of RANS-based approach: Emory et al., </a:t>
            </a:r>
            <a:r>
              <a:rPr lang="en-US" i="1" kern="0" dirty="0"/>
              <a:t>Phys. Fluids</a:t>
            </a:r>
            <a:r>
              <a:rPr lang="en-US" kern="0" dirty="0"/>
              <a:t>, 2017)</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836" y="5121729"/>
            <a:ext cx="6172200" cy="1092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141" y="1018625"/>
            <a:ext cx="1729488" cy="1409847"/>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6808" t="10719" r="26772" b="13255"/>
          <a:stretch/>
        </p:blipFill>
        <p:spPr>
          <a:xfrm>
            <a:off x="3458787" y="3008843"/>
            <a:ext cx="2733041" cy="83035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4622" t="11114" r="13465"/>
          <a:stretch/>
        </p:blipFill>
        <p:spPr>
          <a:xfrm>
            <a:off x="3283424" y="3772322"/>
            <a:ext cx="4598127" cy="1433649"/>
          </a:xfrm>
          <a:prstGeom prst="rect">
            <a:avLst/>
          </a:prstGeom>
        </p:spPr>
      </p:pic>
      <p:sp>
        <p:nvSpPr>
          <p:cNvPr id="5" name="TextBox 4">
            <a:extLst>
              <a:ext uri="{FF2B5EF4-FFF2-40B4-BE49-F238E27FC236}">
                <a16:creationId xmlns:a16="http://schemas.microsoft.com/office/drawing/2014/main" id="{185CB727-29F9-0140-AF43-193AFBAC81D1}"/>
              </a:ext>
            </a:extLst>
          </p:cNvPr>
          <p:cNvSpPr txBox="1"/>
          <p:nvPr/>
        </p:nvSpPr>
        <p:spPr>
          <a:xfrm>
            <a:off x="8058539" y="3242620"/>
            <a:ext cx="787395" cy="276999"/>
          </a:xfrm>
          <a:prstGeom prst="rect">
            <a:avLst/>
          </a:prstGeom>
          <a:noFill/>
        </p:spPr>
        <p:txBody>
          <a:bodyPr wrap="none" rtlCol="0">
            <a:spAutoFit/>
          </a:bodyPr>
          <a:lstStyle/>
          <a:p>
            <a:r>
              <a:rPr lang="en-US" sz="1200" dirty="0"/>
              <a:t>Open jet</a:t>
            </a:r>
          </a:p>
        </p:txBody>
      </p:sp>
      <p:pic>
        <p:nvPicPr>
          <p:cNvPr id="63" name="Picture 62" descr="../../../Desktop/meanVelocityUncertainty.png">
            <a:extLst>
              <a:ext uri="{FF2B5EF4-FFF2-40B4-BE49-F238E27FC236}">
                <a16:creationId xmlns:a16="http://schemas.microsoft.com/office/drawing/2014/main" id="{A5E73953-22D1-B641-9DD8-4FE5A22262B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418" b="3304"/>
          <a:stretch/>
        </p:blipFill>
        <p:spPr bwMode="auto">
          <a:xfrm>
            <a:off x="74960" y="3008843"/>
            <a:ext cx="3241061" cy="2497760"/>
          </a:xfrm>
          <a:prstGeom prst="rect">
            <a:avLst/>
          </a:prstGeom>
          <a:noFill/>
          <a:ln>
            <a:noFill/>
          </a:ln>
        </p:spPr>
      </p:pic>
      <p:pic>
        <p:nvPicPr>
          <p:cNvPr id="8" name="Picture 7">
            <a:extLst>
              <a:ext uri="{FF2B5EF4-FFF2-40B4-BE49-F238E27FC236}">
                <a16:creationId xmlns:a16="http://schemas.microsoft.com/office/drawing/2014/main" id="{85743B26-6EB7-2B44-92F1-4C144BA8CCBC}"/>
              </a:ext>
            </a:extLst>
          </p:cNvPr>
          <p:cNvPicPr>
            <a:picLocks noChangeAspect="1"/>
          </p:cNvPicPr>
          <p:nvPr/>
        </p:nvPicPr>
        <p:blipFill rotWithShape="1">
          <a:blip r:embed="rId8"/>
          <a:srcRect l="37568" r="33491"/>
          <a:stretch/>
        </p:blipFill>
        <p:spPr>
          <a:xfrm>
            <a:off x="7955124" y="3582832"/>
            <a:ext cx="994225" cy="1549272"/>
          </a:xfrm>
          <a:prstGeom prst="rect">
            <a:avLst/>
          </a:prstGeom>
        </p:spPr>
      </p:pic>
      <p:sp>
        <p:nvSpPr>
          <p:cNvPr id="66" name="TextBox 65">
            <a:extLst>
              <a:ext uri="{FF2B5EF4-FFF2-40B4-BE49-F238E27FC236}">
                <a16:creationId xmlns:a16="http://schemas.microsoft.com/office/drawing/2014/main" id="{C20F10B1-9871-AF45-B57D-B550A93A2B04}"/>
              </a:ext>
            </a:extLst>
          </p:cNvPr>
          <p:cNvSpPr txBox="1"/>
          <p:nvPr/>
        </p:nvSpPr>
        <p:spPr>
          <a:xfrm>
            <a:off x="7166521" y="2444643"/>
            <a:ext cx="1868108" cy="646331"/>
          </a:xfrm>
          <a:prstGeom prst="rect">
            <a:avLst/>
          </a:prstGeom>
          <a:noFill/>
        </p:spPr>
        <p:txBody>
          <a:bodyPr wrap="square" rtlCol="0">
            <a:spAutoFit/>
          </a:bodyPr>
          <a:lstStyle/>
          <a:p>
            <a:r>
              <a:rPr lang="en-US" sz="1200" dirty="0"/>
              <a:t>Barycentric triangle (see Lumley and Newman</a:t>
            </a:r>
            <a:r>
              <a:rPr lang="en-US" sz="1200" i="1" dirty="0"/>
              <a:t>, J. Fluid Mech.</a:t>
            </a:r>
            <a:r>
              <a:rPr lang="en-US" sz="1200" dirty="0"/>
              <a:t>, 1977) </a:t>
            </a:r>
          </a:p>
        </p:txBody>
      </p:sp>
    </p:spTree>
    <p:extLst>
      <p:ext uri="{BB962C8B-B14F-4D97-AF65-F5344CB8AC3E}">
        <p14:creationId xmlns:p14="http://schemas.microsoft.com/office/powerpoint/2010/main" val="291929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VVUQ: Automatic Structural Uncertainty</a:t>
            </a:r>
          </a:p>
        </p:txBody>
      </p:sp>
      <p:sp>
        <p:nvSpPr>
          <p:cNvPr id="3" name="Slide Number Placeholder 2"/>
          <p:cNvSpPr>
            <a:spLocks noGrp="1"/>
          </p:cNvSpPr>
          <p:nvPr>
            <p:ph type="sldNum" sz="quarter" idx="4"/>
          </p:nvPr>
        </p:nvSpPr>
        <p:spPr/>
        <p:txBody>
          <a:bodyPr/>
          <a:lstStyle/>
          <a:p>
            <a:fld id="{4FAB73BC-B049-4115-A692-8D63A059BFB8}" type="slidenum">
              <a:rPr lang="en-US" smtClean="0"/>
              <a:pPr/>
              <a:t>19</a:t>
            </a:fld>
            <a:endParaRPr lang="en-US"/>
          </a:p>
        </p:txBody>
      </p:sp>
      <p:sp>
        <p:nvSpPr>
          <p:cNvPr id="4" name="Text Placeholder 3"/>
          <p:cNvSpPr>
            <a:spLocks noGrp="1"/>
          </p:cNvSpPr>
          <p:nvPr>
            <p:ph type="body" sz="quarter" idx="10"/>
          </p:nvPr>
        </p:nvSpPr>
        <p:spPr>
          <a:xfrm>
            <a:off x="615986" y="1441700"/>
            <a:ext cx="6550535" cy="1893520"/>
          </a:xfrm>
        </p:spPr>
        <p:txBody>
          <a:bodyPr>
            <a:normAutofit/>
          </a:bodyPr>
          <a:lstStyle/>
          <a:p>
            <a:pPr marL="236538" indent="-225425">
              <a:buFont typeface="Arial" charset="0"/>
              <a:buChar char="•"/>
            </a:pPr>
            <a:r>
              <a:rPr lang="en-US" dirty="0"/>
              <a:t>Most LES validation studies establish structural uncertainty via direct model implementation and forward-calculations</a:t>
            </a:r>
          </a:p>
          <a:p>
            <a:pPr marL="236538" indent="-225425">
              <a:buFont typeface="Arial" charset="0"/>
              <a:buChar char="•"/>
            </a:pPr>
            <a:r>
              <a:rPr lang="en-US" kern="0" dirty="0"/>
              <a:t>Is there a more efficient approach? Yes! Eigenvalue perturbation of the SGS stress (extension of RANS-based approach: Emory et al., </a:t>
            </a:r>
            <a:r>
              <a:rPr lang="en-US" i="1" kern="0" dirty="0"/>
              <a:t>Phys. Fluids</a:t>
            </a:r>
            <a:r>
              <a:rPr lang="en-US" kern="0" dirty="0"/>
              <a:t>, 2017)</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836" y="5121729"/>
            <a:ext cx="6172200" cy="1092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141" y="1018625"/>
            <a:ext cx="1729488" cy="1409847"/>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6808" t="10719" r="26772" b="13255"/>
          <a:stretch/>
        </p:blipFill>
        <p:spPr>
          <a:xfrm>
            <a:off x="3458787" y="3008843"/>
            <a:ext cx="2733041" cy="83035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4622" t="11114" r="13465"/>
          <a:stretch/>
        </p:blipFill>
        <p:spPr>
          <a:xfrm>
            <a:off x="3283424" y="3772322"/>
            <a:ext cx="4598127" cy="1433649"/>
          </a:xfrm>
          <a:prstGeom prst="rect">
            <a:avLst/>
          </a:prstGeom>
        </p:spPr>
      </p:pic>
      <p:sp>
        <p:nvSpPr>
          <p:cNvPr id="5" name="TextBox 4">
            <a:extLst>
              <a:ext uri="{FF2B5EF4-FFF2-40B4-BE49-F238E27FC236}">
                <a16:creationId xmlns:a16="http://schemas.microsoft.com/office/drawing/2014/main" id="{185CB727-29F9-0140-AF43-193AFBAC81D1}"/>
              </a:ext>
            </a:extLst>
          </p:cNvPr>
          <p:cNvSpPr txBox="1"/>
          <p:nvPr/>
        </p:nvSpPr>
        <p:spPr>
          <a:xfrm>
            <a:off x="8058539" y="3242620"/>
            <a:ext cx="787395" cy="276999"/>
          </a:xfrm>
          <a:prstGeom prst="rect">
            <a:avLst/>
          </a:prstGeom>
          <a:noFill/>
        </p:spPr>
        <p:txBody>
          <a:bodyPr wrap="none" rtlCol="0">
            <a:spAutoFit/>
          </a:bodyPr>
          <a:lstStyle/>
          <a:p>
            <a:r>
              <a:rPr lang="en-US" sz="1200" dirty="0"/>
              <a:t>Open jet</a:t>
            </a:r>
          </a:p>
        </p:txBody>
      </p:sp>
      <p:pic>
        <p:nvPicPr>
          <p:cNvPr id="63" name="Picture 62" descr="../../../Desktop/meanVelocityUncertainty.png">
            <a:extLst>
              <a:ext uri="{FF2B5EF4-FFF2-40B4-BE49-F238E27FC236}">
                <a16:creationId xmlns:a16="http://schemas.microsoft.com/office/drawing/2014/main" id="{A5E73953-22D1-B641-9DD8-4FE5A22262B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418" b="3304"/>
          <a:stretch/>
        </p:blipFill>
        <p:spPr bwMode="auto">
          <a:xfrm>
            <a:off x="74960" y="3008843"/>
            <a:ext cx="3241061" cy="2497760"/>
          </a:xfrm>
          <a:prstGeom prst="rect">
            <a:avLst/>
          </a:prstGeom>
          <a:noFill/>
          <a:ln>
            <a:noFill/>
          </a:ln>
        </p:spPr>
      </p:pic>
      <p:pic>
        <p:nvPicPr>
          <p:cNvPr id="8" name="Picture 7">
            <a:extLst>
              <a:ext uri="{FF2B5EF4-FFF2-40B4-BE49-F238E27FC236}">
                <a16:creationId xmlns:a16="http://schemas.microsoft.com/office/drawing/2014/main" id="{85743B26-6EB7-2B44-92F1-4C144BA8CCBC}"/>
              </a:ext>
            </a:extLst>
          </p:cNvPr>
          <p:cNvPicPr>
            <a:picLocks noChangeAspect="1"/>
          </p:cNvPicPr>
          <p:nvPr/>
        </p:nvPicPr>
        <p:blipFill rotWithShape="1">
          <a:blip r:embed="rId8"/>
          <a:srcRect l="37568" r="33491"/>
          <a:stretch/>
        </p:blipFill>
        <p:spPr>
          <a:xfrm>
            <a:off x="7955124" y="3582832"/>
            <a:ext cx="994225" cy="1549272"/>
          </a:xfrm>
          <a:prstGeom prst="rect">
            <a:avLst/>
          </a:prstGeom>
        </p:spPr>
      </p:pic>
      <p:sp>
        <p:nvSpPr>
          <p:cNvPr id="66" name="TextBox 65">
            <a:extLst>
              <a:ext uri="{FF2B5EF4-FFF2-40B4-BE49-F238E27FC236}">
                <a16:creationId xmlns:a16="http://schemas.microsoft.com/office/drawing/2014/main" id="{C20F10B1-9871-AF45-B57D-B550A93A2B04}"/>
              </a:ext>
            </a:extLst>
          </p:cNvPr>
          <p:cNvSpPr txBox="1"/>
          <p:nvPr/>
        </p:nvSpPr>
        <p:spPr>
          <a:xfrm>
            <a:off x="7166521" y="2444643"/>
            <a:ext cx="1868108" cy="646331"/>
          </a:xfrm>
          <a:prstGeom prst="rect">
            <a:avLst/>
          </a:prstGeom>
          <a:noFill/>
        </p:spPr>
        <p:txBody>
          <a:bodyPr wrap="square" rtlCol="0">
            <a:spAutoFit/>
          </a:bodyPr>
          <a:lstStyle/>
          <a:p>
            <a:r>
              <a:rPr lang="en-US" sz="1200" dirty="0"/>
              <a:t>Barycentric triangle (see Lumley and Newman</a:t>
            </a:r>
            <a:r>
              <a:rPr lang="en-US" sz="1200" i="1" dirty="0"/>
              <a:t>, J. Fluid Mech.</a:t>
            </a:r>
            <a:r>
              <a:rPr lang="en-US" sz="1200" dirty="0"/>
              <a:t>, 1977) </a:t>
            </a:r>
          </a:p>
        </p:txBody>
      </p:sp>
      <p:pic>
        <p:nvPicPr>
          <p:cNvPr id="6" name="Picture 5">
            <a:extLst>
              <a:ext uri="{FF2B5EF4-FFF2-40B4-BE49-F238E27FC236}">
                <a16:creationId xmlns:a16="http://schemas.microsoft.com/office/drawing/2014/main" id="{8B196053-E601-DC48-BB3E-778254806CFC}"/>
              </a:ext>
            </a:extLst>
          </p:cNvPr>
          <p:cNvPicPr>
            <a:picLocks noChangeAspect="1"/>
          </p:cNvPicPr>
          <p:nvPr/>
        </p:nvPicPr>
        <p:blipFill>
          <a:blip r:embed="rId9"/>
          <a:stretch>
            <a:fillRect/>
          </a:stretch>
        </p:blipFill>
        <p:spPr>
          <a:xfrm>
            <a:off x="1203158" y="2235788"/>
            <a:ext cx="5894053" cy="2694088"/>
          </a:xfrm>
          <a:prstGeom prst="rect">
            <a:avLst/>
          </a:prstGeom>
        </p:spPr>
      </p:pic>
      <p:pic>
        <p:nvPicPr>
          <p:cNvPr id="12" name="Picture 11">
            <a:extLst>
              <a:ext uri="{FF2B5EF4-FFF2-40B4-BE49-F238E27FC236}">
                <a16:creationId xmlns:a16="http://schemas.microsoft.com/office/drawing/2014/main" id="{8D521CBC-F63D-1D4B-B8EA-411C8B37899C}"/>
              </a:ext>
            </a:extLst>
          </p:cNvPr>
          <p:cNvPicPr>
            <a:picLocks noChangeAspect="1"/>
          </p:cNvPicPr>
          <p:nvPr/>
        </p:nvPicPr>
        <p:blipFill>
          <a:blip r:embed="rId10"/>
          <a:stretch>
            <a:fillRect/>
          </a:stretch>
        </p:blipFill>
        <p:spPr>
          <a:xfrm>
            <a:off x="2721836" y="4658117"/>
            <a:ext cx="4598128" cy="2045024"/>
          </a:xfrm>
          <a:prstGeom prst="rect">
            <a:avLst/>
          </a:prstGeom>
        </p:spPr>
      </p:pic>
    </p:spTree>
    <p:extLst>
      <p:ext uri="{BB962C8B-B14F-4D97-AF65-F5344CB8AC3E}">
        <p14:creationId xmlns:p14="http://schemas.microsoft.com/office/powerpoint/2010/main" val="205665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582051" y="1429235"/>
            <a:ext cx="7543800" cy="5428765"/>
          </a:xfrm>
        </p:spPr>
        <p:txBody>
          <a:bodyPr>
            <a:normAutofit/>
          </a:bodyPr>
          <a:lstStyle/>
          <a:p>
            <a:pPr>
              <a:buFont typeface="Wingdings" charset="2"/>
              <a:buChar char="§"/>
            </a:pPr>
            <a:r>
              <a:rPr lang="en-US" dirty="0"/>
              <a:t> Overview of mass, momentum, energy, and species multi-phase turbulent flow PDE/ODE set</a:t>
            </a:r>
          </a:p>
          <a:p>
            <a:pPr>
              <a:buFont typeface="Wingdings" charset="2"/>
              <a:buChar char="§"/>
            </a:pPr>
            <a:r>
              <a:rPr lang="en-US" dirty="0"/>
              <a:t> Discretization, fluids, and </a:t>
            </a:r>
            <a:r>
              <a:rPr lang="en-US" dirty="0" err="1"/>
              <a:t>Lagrangian</a:t>
            </a:r>
            <a:r>
              <a:rPr lang="en-US" dirty="0"/>
              <a:t> coupling</a:t>
            </a:r>
          </a:p>
          <a:p>
            <a:pPr>
              <a:buFont typeface="Wingdings" charset="2"/>
              <a:buChar char="§"/>
            </a:pPr>
            <a:r>
              <a:rPr lang="en-US" dirty="0"/>
              <a:t> Confidence demonstrated for unstructured multi-physics turbulent applications</a:t>
            </a:r>
          </a:p>
          <a:p>
            <a:pPr>
              <a:buFont typeface="Wingdings" charset="2"/>
              <a:buChar char="§"/>
            </a:pPr>
            <a:r>
              <a:rPr lang="en-US" dirty="0"/>
              <a:t> High Performance Computing drivers</a:t>
            </a:r>
          </a:p>
          <a:p>
            <a:pPr>
              <a:buFont typeface="Wingdings" charset="2"/>
              <a:buChar char="§"/>
            </a:pPr>
            <a:r>
              <a:rPr lang="en-US" dirty="0"/>
              <a:t> Established Code Credibility</a:t>
            </a:r>
          </a:p>
          <a:p>
            <a:pPr lvl="1">
              <a:buFont typeface="Wingdings" charset="2"/>
              <a:buChar char="§"/>
            </a:pPr>
            <a:r>
              <a:rPr lang="en-US" dirty="0"/>
              <a:t>Code verification</a:t>
            </a:r>
          </a:p>
          <a:p>
            <a:pPr lvl="1">
              <a:buFont typeface="Wingdings" charset="2"/>
              <a:buChar char="§"/>
            </a:pPr>
            <a:r>
              <a:rPr lang="en-US" dirty="0"/>
              <a:t>Model validation</a:t>
            </a:r>
          </a:p>
          <a:p>
            <a:pPr>
              <a:buFont typeface="Wingdings" charset="2"/>
              <a:buChar char="§"/>
            </a:pPr>
            <a:r>
              <a:rPr lang="en-US" dirty="0"/>
              <a:t> Uncertainty quantification techniques to deploy</a:t>
            </a:r>
          </a:p>
          <a:p>
            <a:pPr>
              <a:buFont typeface="Wingdings" charset="2"/>
              <a:buChar char="§"/>
            </a:pPr>
            <a:r>
              <a:rPr lang="en-US" dirty="0"/>
              <a:t> Case Study: </a:t>
            </a:r>
          </a:p>
          <a:p>
            <a:pPr lvl="1">
              <a:buFont typeface="Wingdings" charset="2"/>
              <a:buChar char="§"/>
            </a:pPr>
            <a:r>
              <a:rPr lang="en-US" dirty="0"/>
              <a:t>Coughs in open spaces</a:t>
            </a:r>
          </a:p>
          <a:p>
            <a:pPr lvl="1">
              <a:buFont typeface="Wingdings" charset="2"/>
              <a:buChar char="§"/>
            </a:pPr>
            <a:r>
              <a:rPr lang="en-US" dirty="0"/>
              <a:t>Coughs/breathing with and without protective shields</a:t>
            </a:r>
          </a:p>
          <a:p>
            <a:pPr>
              <a:buFont typeface="Wingdings" charset="2"/>
              <a:buChar char="§"/>
            </a:pPr>
            <a:r>
              <a:rPr lang="en-US" dirty="0"/>
              <a:t> Conclusions</a:t>
            </a:r>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36543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FEEEF7-546F-C340-A9A6-9780F4A24FC4}"/>
              </a:ext>
            </a:extLst>
          </p:cNvPr>
          <p:cNvPicPr>
            <a:picLocks noChangeAspect="1"/>
          </p:cNvPicPr>
          <p:nvPr/>
        </p:nvPicPr>
        <p:blipFill rotWithShape="1">
          <a:blip r:embed="rId2"/>
          <a:srcRect l="15247" r="34247"/>
          <a:stretch/>
        </p:blipFill>
        <p:spPr>
          <a:xfrm>
            <a:off x="6751424" y="158710"/>
            <a:ext cx="1408363" cy="1502015"/>
          </a:xfrm>
          <a:prstGeom prst="rect">
            <a:avLst/>
          </a:prstGeom>
        </p:spPr>
      </p:pic>
      <p:sp>
        <p:nvSpPr>
          <p:cNvPr id="39" name="Text Placeholder 3">
            <a:extLst>
              <a:ext uri="{FF2B5EF4-FFF2-40B4-BE49-F238E27FC236}">
                <a16:creationId xmlns:a16="http://schemas.microsoft.com/office/drawing/2014/main" id="{070F83DF-B0B8-104B-AEA2-C126961BB4ED}"/>
              </a:ext>
            </a:extLst>
          </p:cNvPr>
          <p:cNvSpPr>
            <a:spLocks noGrp="1"/>
          </p:cNvSpPr>
          <p:nvPr>
            <p:ph type="body" sz="quarter" idx="10"/>
          </p:nvPr>
        </p:nvSpPr>
        <p:spPr>
          <a:xfrm>
            <a:off x="615986" y="1441700"/>
            <a:ext cx="7999377" cy="1893520"/>
          </a:xfrm>
        </p:spPr>
        <p:txBody>
          <a:bodyPr>
            <a:normAutofit/>
          </a:bodyPr>
          <a:lstStyle/>
          <a:p>
            <a:pPr marL="236538" indent="-225425">
              <a:buFont typeface="Arial" charset="0"/>
              <a:buChar char="•"/>
            </a:pPr>
            <a:r>
              <a:rPr lang="en-US" kern="0" dirty="0"/>
              <a:t>10 foot circles; 8 foot separation only effective for droplets in quiescent conditions</a:t>
            </a:r>
          </a:p>
        </p:txBody>
      </p:sp>
      <p:sp>
        <p:nvSpPr>
          <p:cNvPr id="2" name="Title 1">
            <a:extLst>
              <a:ext uri="{FF2B5EF4-FFF2-40B4-BE49-F238E27FC236}">
                <a16:creationId xmlns:a16="http://schemas.microsoft.com/office/drawing/2014/main" id="{E5E25986-81E5-4648-9ABE-DCEDDC839D91}"/>
              </a:ext>
            </a:extLst>
          </p:cNvPr>
          <p:cNvSpPr>
            <a:spLocks noGrp="1"/>
          </p:cNvSpPr>
          <p:nvPr>
            <p:ph type="title"/>
          </p:nvPr>
        </p:nvSpPr>
        <p:spPr/>
        <p:txBody>
          <a:bodyPr/>
          <a:lstStyle/>
          <a:p>
            <a:r>
              <a:rPr lang="en-US" dirty="0"/>
              <a:t>Outdoor Configurations, San Francisco, CA</a:t>
            </a:r>
          </a:p>
        </p:txBody>
      </p:sp>
      <p:sp>
        <p:nvSpPr>
          <p:cNvPr id="3" name="Slide Number Placeholder 2">
            <a:extLst>
              <a:ext uri="{FF2B5EF4-FFF2-40B4-BE49-F238E27FC236}">
                <a16:creationId xmlns:a16="http://schemas.microsoft.com/office/drawing/2014/main" id="{5CFE99F4-E4FD-0B45-B675-EFD15D13BD0C}"/>
              </a:ext>
            </a:extLst>
          </p:cNvPr>
          <p:cNvSpPr>
            <a:spLocks noGrp="1"/>
          </p:cNvSpPr>
          <p:nvPr>
            <p:ph type="sldNum" sz="quarter" idx="4"/>
          </p:nvPr>
        </p:nvSpPr>
        <p:spPr>
          <a:xfrm>
            <a:off x="48713" y="445606"/>
            <a:ext cx="438753" cy="365125"/>
          </a:xfrm>
        </p:spPr>
        <p:txBody>
          <a:bodyPr/>
          <a:lstStyle/>
          <a:p>
            <a:fld id="{4FAB73BC-B049-4115-A692-8D63A059BFB8}" type="slidenum">
              <a:rPr lang="en-US" smtClean="0"/>
              <a:pPr/>
              <a:t>20</a:t>
            </a:fld>
            <a:endParaRPr lang="en-US" dirty="0"/>
          </a:p>
        </p:txBody>
      </p:sp>
      <p:pic>
        <p:nvPicPr>
          <p:cNvPr id="1026" name="Picture 2" descr="Circles in the grass: Four San Francisco parks get social-distancing  markings - SFChronicle.com">
            <a:hlinkClick r:id="rId3"/>
            <a:extLst>
              <a:ext uri="{FF2B5EF4-FFF2-40B4-BE49-F238E27FC236}">
                <a16:creationId xmlns:a16="http://schemas.microsoft.com/office/drawing/2014/main" id="{48FFBB20-38F5-734A-9038-4C9B34681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98" y="2012214"/>
            <a:ext cx="3755473" cy="23971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D4ADE6-490C-9D44-A70E-C1B4E9EE3603}"/>
              </a:ext>
            </a:extLst>
          </p:cNvPr>
          <p:cNvPicPr>
            <a:picLocks noChangeAspect="1"/>
          </p:cNvPicPr>
          <p:nvPr/>
        </p:nvPicPr>
        <p:blipFill>
          <a:blip r:embed="rId5"/>
          <a:stretch>
            <a:fillRect/>
          </a:stretch>
        </p:blipFill>
        <p:spPr>
          <a:xfrm>
            <a:off x="4886783" y="2012215"/>
            <a:ext cx="4103350" cy="2397110"/>
          </a:xfrm>
          <a:prstGeom prst="rect">
            <a:avLst/>
          </a:prstGeom>
        </p:spPr>
      </p:pic>
      <p:cxnSp>
        <p:nvCxnSpPr>
          <p:cNvPr id="6" name="Straight Arrow Connector 5">
            <a:extLst>
              <a:ext uri="{FF2B5EF4-FFF2-40B4-BE49-F238E27FC236}">
                <a16:creationId xmlns:a16="http://schemas.microsoft.com/office/drawing/2014/main" id="{FFB3F69F-161F-1842-999B-F80E3F66FA4A}"/>
              </a:ext>
            </a:extLst>
          </p:cNvPr>
          <p:cNvCxnSpPr>
            <a:cxnSpLocks/>
          </p:cNvCxnSpPr>
          <p:nvPr/>
        </p:nvCxnSpPr>
        <p:spPr>
          <a:xfrm>
            <a:off x="5854841" y="3210770"/>
            <a:ext cx="1713445" cy="235908"/>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D7831C6-F82A-5E4D-B0F4-3C2FA367B400}"/>
              </a:ext>
            </a:extLst>
          </p:cNvPr>
          <p:cNvSpPr txBox="1"/>
          <p:nvPr/>
        </p:nvSpPr>
        <p:spPr>
          <a:xfrm>
            <a:off x="5584988" y="3858728"/>
            <a:ext cx="2194255" cy="369332"/>
          </a:xfrm>
          <a:prstGeom prst="rect">
            <a:avLst/>
          </a:prstGeom>
          <a:noFill/>
        </p:spPr>
        <p:txBody>
          <a:bodyPr wrap="none" rtlCol="0">
            <a:spAutoFit/>
          </a:bodyPr>
          <a:lstStyle/>
          <a:p>
            <a:r>
              <a:rPr lang="en-US" dirty="0">
                <a:solidFill>
                  <a:schemeClr val="bg1"/>
                </a:solidFill>
              </a:rPr>
              <a:t>3.5 meters = 11’ 6”</a:t>
            </a:r>
          </a:p>
        </p:txBody>
      </p:sp>
      <p:cxnSp>
        <p:nvCxnSpPr>
          <p:cNvPr id="8" name="Straight Arrow Connector 7">
            <a:extLst>
              <a:ext uri="{FF2B5EF4-FFF2-40B4-BE49-F238E27FC236}">
                <a16:creationId xmlns:a16="http://schemas.microsoft.com/office/drawing/2014/main" id="{65E3CFC0-95B7-204F-BB5D-730A40828627}"/>
              </a:ext>
            </a:extLst>
          </p:cNvPr>
          <p:cNvCxnSpPr>
            <a:cxnSpLocks/>
          </p:cNvCxnSpPr>
          <p:nvPr/>
        </p:nvCxnSpPr>
        <p:spPr>
          <a:xfrm>
            <a:off x="5005302" y="1965854"/>
            <a:ext cx="1892579"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A15E18E-519E-E645-8C50-EAAF287AEC11}"/>
              </a:ext>
            </a:extLst>
          </p:cNvPr>
          <p:cNvSpPr txBox="1"/>
          <p:nvPr/>
        </p:nvSpPr>
        <p:spPr>
          <a:xfrm>
            <a:off x="4890374" y="1995408"/>
            <a:ext cx="3943708" cy="369332"/>
          </a:xfrm>
          <a:prstGeom prst="rect">
            <a:avLst/>
          </a:prstGeom>
          <a:noFill/>
        </p:spPr>
        <p:txBody>
          <a:bodyPr wrap="none" rtlCol="0">
            <a:spAutoFit/>
          </a:bodyPr>
          <a:lstStyle/>
          <a:p>
            <a:r>
              <a:rPr lang="en-US" dirty="0">
                <a:solidFill>
                  <a:srgbClr val="C00000"/>
                </a:solidFill>
              </a:rPr>
              <a:t>1 m/s Crossflow direction </a:t>
            </a:r>
            <a:r>
              <a:rPr lang="en-US">
                <a:solidFill>
                  <a:srgbClr val="C00000"/>
                </a:solidFill>
              </a:rPr>
              <a:t>(standing)</a:t>
            </a:r>
            <a:endParaRPr lang="en-US" dirty="0">
              <a:solidFill>
                <a:srgbClr val="C00000"/>
              </a:solidFill>
            </a:endParaRPr>
          </a:p>
        </p:txBody>
      </p:sp>
      <p:pic>
        <p:nvPicPr>
          <p:cNvPr id="16" name="Picture 15">
            <a:extLst>
              <a:ext uri="{FF2B5EF4-FFF2-40B4-BE49-F238E27FC236}">
                <a16:creationId xmlns:a16="http://schemas.microsoft.com/office/drawing/2014/main" id="{B7EAB235-A8DA-4542-86F4-F12B29930A9F}"/>
              </a:ext>
            </a:extLst>
          </p:cNvPr>
          <p:cNvPicPr>
            <a:picLocks noChangeAspect="1"/>
          </p:cNvPicPr>
          <p:nvPr/>
        </p:nvPicPr>
        <p:blipFill>
          <a:blip r:embed="rId6"/>
          <a:stretch>
            <a:fillRect/>
          </a:stretch>
        </p:blipFill>
        <p:spPr>
          <a:xfrm>
            <a:off x="85078" y="4249222"/>
            <a:ext cx="3431356" cy="2542880"/>
          </a:xfrm>
          <a:prstGeom prst="rect">
            <a:avLst/>
          </a:prstGeom>
        </p:spPr>
      </p:pic>
      <p:sp>
        <p:nvSpPr>
          <p:cNvPr id="4" name="Rectangle 3">
            <a:extLst>
              <a:ext uri="{FF2B5EF4-FFF2-40B4-BE49-F238E27FC236}">
                <a16:creationId xmlns:a16="http://schemas.microsoft.com/office/drawing/2014/main" id="{B4D2B3A7-1AFB-1E4F-B180-ECDB6E13AC58}"/>
              </a:ext>
            </a:extLst>
          </p:cNvPr>
          <p:cNvSpPr/>
          <p:nvPr/>
        </p:nvSpPr>
        <p:spPr>
          <a:xfrm>
            <a:off x="-32832" y="4704834"/>
            <a:ext cx="2946640" cy="369332"/>
          </a:xfrm>
          <a:prstGeom prst="rect">
            <a:avLst/>
          </a:prstGeom>
        </p:spPr>
        <p:txBody>
          <a:bodyPr wrap="none">
            <a:spAutoFit/>
          </a:bodyPr>
          <a:lstStyle/>
          <a:p>
            <a:r>
              <a:rPr lang="en-US" dirty="0">
                <a:solidFill>
                  <a:srgbClr val="C00000"/>
                </a:solidFill>
              </a:rPr>
              <a:t>0 m/s Crossflow (kneeling)</a:t>
            </a:r>
          </a:p>
        </p:txBody>
      </p:sp>
      <p:sp>
        <p:nvSpPr>
          <p:cNvPr id="28" name="TextBox 27">
            <a:extLst>
              <a:ext uri="{FF2B5EF4-FFF2-40B4-BE49-F238E27FC236}">
                <a16:creationId xmlns:a16="http://schemas.microsoft.com/office/drawing/2014/main" id="{81AD258F-8CEA-C540-94EC-35BBF789C10E}"/>
              </a:ext>
            </a:extLst>
          </p:cNvPr>
          <p:cNvSpPr txBox="1"/>
          <p:nvPr/>
        </p:nvSpPr>
        <p:spPr>
          <a:xfrm>
            <a:off x="0" y="6211669"/>
            <a:ext cx="2345514" cy="646331"/>
          </a:xfrm>
          <a:prstGeom prst="rect">
            <a:avLst/>
          </a:prstGeom>
          <a:noFill/>
        </p:spPr>
        <p:txBody>
          <a:bodyPr wrap="none" rtlCol="0">
            <a:spAutoFit/>
          </a:bodyPr>
          <a:lstStyle/>
          <a:p>
            <a:r>
              <a:rPr lang="en-US" dirty="0">
                <a:solidFill>
                  <a:schemeClr val="bg1"/>
                </a:solidFill>
              </a:rPr>
              <a:t>Droplet; ~2.7 meters</a:t>
            </a:r>
          </a:p>
          <a:p>
            <a:r>
              <a:rPr lang="en-US" dirty="0">
                <a:solidFill>
                  <a:schemeClr val="bg1"/>
                </a:solidFill>
              </a:rPr>
              <a:t>Aerosol; 4.0 meters</a:t>
            </a:r>
          </a:p>
        </p:txBody>
      </p:sp>
      <p:cxnSp>
        <p:nvCxnSpPr>
          <p:cNvPr id="30" name="Straight Arrow Connector 29">
            <a:extLst>
              <a:ext uri="{FF2B5EF4-FFF2-40B4-BE49-F238E27FC236}">
                <a16:creationId xmlns:a16="http://schemas.microsoft.com/office/drawing/2014/main" id="{A33B920F-D411-C443-8CBF-19FD7481F7C4}"/>
              </a:ext>
            </a:extLst>
          </p:cNvPr>
          <p:cNvCxnSpPr>
            <a:cxnSpLocks/>
          </p:cNvCxnSpPr>
          <p:nvPr/>
        </p:nvCxnSpPr>
        <p:spPr>
          <a:xfrm>
            <a:off x="3516434" y="2683218"/>
            <a:ext cx="222238" cy="245725"/>
          </a:xfrm>
          <a:prstGeom prst="straightConnector1">
            <a:avLst/>
          </a:prstGeom>
          <a:ln w="3492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866868-7FDC-9E44-B484-D38F3589CC92}"/>
              </a:ext>
            </a:extLst>
          </p:cNvPr>
          <p:cNvCxnSpPr>
            <a:cxnSpLocks/>
          </p:cNvCxnSpPr>
          <p:nvPr/>
        </p:nvCxnSpPr>
        <p:spPr>
          <a:xfrm flipV="1">
            <a:off x="2256326" y="3507889"/>
            <a:ext cx="1015512" cy="209934"/>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7CCBBC3-3F62-4E48-92DC-4CCCDC02BA8A}"/>
              </a:ext>
            </a:extLst>
          </p:cNvPr>
          <p:cNvPicPr>
            <a:picLocks noChangeAspect="1"/>
          </p:cNvPicPr>
          <p:nvPr/>
        </p:nvPicPr>
        <p:blipFill>
          <a:blip r:embed="rId7"/>
          <a:stretch>
            <a:fillRect/>
          </a:stretch>
        </p:blipFill>
        <p:spPr>
          <a:xfrm>
            <a:off x="4866983" y="4179463"/>
            <a:ext cx="3755473" cy="2647665"/>
          </a:xfrm>
          <a:prstGeom prst="rect">
            <a:avLst/>
          </a:prstGeom>
        </p:spPr>
      </p:pic>
      <p:sp>
        <p:nvSpPr>
          <p:cNvPr id="22" name="Rectangle 21">
            <a:extLst>
              <a:ext uri="{FF2B5EF4-FFF2-40B4-BE49-F238E27FC236}">
                <a16:creationId xmlns:a16="http://schemas.microsoft.com/office/drawing/2014/main" id="{06592DE8-671B-DD43-A976-353712B0EFD0}"/>
              </a:ext>
            </a:extLst>
          </p:cNvPr>
          <p:cNvSpPr/>
          <p:nvPr/>
        </p:nvSpPr>
        <p:spPr>
          <a:xfrm>
            <a:off x="4779767" y="4618210"/>
            <a:ext cx="3068469" cy="369332"/>
          </a:xfrm>
          <a:prstGeom prst="rect">
            <a:avLst/>
          </a:prstGeom>
        </p:spPr>
        <p:txBody>
          <a:bodyPr wrap="none">
            <a:spAutoFit/>
          </a:bodyPr>
          <a:lstStyle/>
          <a:p>
            <a:r>
              <a:rPr lang="en-US" dirty="0">
                <a:solidFill>
                  <a:srgbClr val="C00000"/>
                </a:solidFill>
              </a:rPr>
              <a:t>10 m/s Crossflow (kneeling)</a:t>
            </a:r>
          </a:p>
        </p:txBody>
      </p:sp>
      <p:sp>
        <p:nvSpPr>
          <p:cNvPr id="23" name="TextBox 22">
            <a:extLst>
              <a:ext uri="{FF2B5EF4-FFF2-40B4-BE49-F238E27FC236}">
                <a16:creationId xmlns:a16="http://schemas.microsoft.com/office/drawing/2014/main" id="{87E51A3D-E0D4-F94D-B2A5-96FAB7C21160}"/>
              </a:ext>
            </a:extLst>
          </p:cNvPr>
          <p:cNvSpPr txBox="1"/>
          <p:nvPr/>
        </p:nvSpPr>
        <p:spPr>
          <a:xfrm>
            <a:off x="6410377" y="6224048"/>
            <a:ext cx="2345514" cy="646331"/>
          </a:xfrm>
          <a:prstGeom prst="rect">
            <a:avLst/>
          </a:prstGeom>
          <a:noFill/>
        </p:spPr>
        <p:txBody>
          <a:bodyPr wrap="none" rtlCol="0">
            <a:spAutoFit/>
          </a:bodyPr>
          <a:lstStyle/>
          <a:p>
            <a:r>
              <a:rPr lang="en-US" dirty="0">
                <a:solidFill>
                  <a:schemeClr val="bg1"/>
                </a:solidFill>
              </a:rPr>
              <a:t>Droplet; ~8.1 meters</a:t>
            </a:r>
          </a:p>
          <a:p>
            <a:r>
              <a:rPr lang="en-US" dirty="0">
                <a:solidFill>
                  <a:schemeClr val="bg1"/>
                </a:solidFill>
              </a:rPr>
              <a:t>Aerosol; full domain</a:t>
            </a:r>
          </a:p>
        </p:txBody>
      </p:sp>
      <p:pic>
        <p:nvPicPr>
          <p:cNvPr id="24" name="Picture 23">
            <a:extLst>
              <a:ext uri="{FF2B5EF4-FFF2-40B4-BE49-F238E27FC236}">
                <a16:creationId xmlns:a16="http://schemas.microsoft.com/office/drawing/2014/main" id="{5CFDDBE2-3AF9-A248-B14F-B0DC103804B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19827" y="4329711"/>
            <a:ext cx="327325" cy="337096"/>
          </a:xfrm>
          <a:prstGeom prst="rect">
            <a:avLst/>
          </a:prstGeom>
        </p:spPr>
      </p:pic>
      <p:sp>
        <p:nvSpPr>
          <p:cNvPr id="11" name="TextBox 10">
            <a:extLst>
              <a:ext uri="{FF2B5EF4-FFF2-40B4-BE49-F238E27FC236}">
                <a16:creationId xmlns:a16="http://schemas.microsoft.com/office/drawing/2014/main" id="{A104AC2B-009E-AE42-998E-4154CDEED922}"/>
              </a:ext>
            </a:extLst>
          </p:cNvPr>
          <p:cNvSpPr txBox="1"/>
          <p:nvPr/>
        </p:nvSpPr>
        <p:spPr>
          <a:xfrm>
            <a:off x="4418206" y="4389808"/>
            <a:ext cx="2499402" cy="276999"/>
          </a:xfrm>
          <a:prstGeom prst="rect">
            <a:avLst/>
          </a:prstGeom>
          <a:noFill/>
        </p:spPr>
        <p:txBody>
          <a:bodyPr wrap="none" rtlCol="0">
            <a:spAutoFit/>
          </a:bodyPr>
          <a:lstStyle/>
          <a:p>
            <a:r>
              <a:rPr lang="en-US" sz="1200" dirty="0"/>
              <a:t>Next-Generation </a:t>
            </a:r>
            <a:r>
              <a:rPr lang="en-US" sz="1200"/>
              <a:t>Simulation mesh</a:t>
            </a:r>
            <a:endParaRPr lang="en-US" sz="1200" dirty="0"/>
          </a:p>
        </p:txBody>
      </p:sp>
      <p:pic>
        <p:nvPicPr>
          <p:cNvPr id="20" name="Picture 19">
            <a:extLst>
              <a:ext uri="{FF2B5EF4-FFF2-40B4-BE49-F238E27FC236}">
                <a16:creationId xmlns:a16="http://schemas.microsoft.com/office/drawing/2014/main" id="{18150CB3-5DA8-6542-B737-CEEA9EB16D80}"/>
              </a:ext>
            </a:extLst>
          </p:cNvPr>
          <p:cNvPicPr>
            <a:picLocks noChangeAspect="1"/>
          </p:cNvPicPr>
          <p:nvPr/>
        </p:nvPicPr>
        <p:blipFill>
          <a:blip r:embed="rId9"/>
          <a:stretch>
            <a:fillRect/>
          </a:stretch>
        </p:blipFill>
        <p:spPr>
          <a:xfrm>
            <a:off x="2345514" y="5343222"/>
            <a:ext cx="1945427" cy="1441700"/>
          </a:xfrm>
          <a:prstGeom prst="rect">
            <a:avLst/>
          </a:prstGeom>
        </p:spPr>
      </p:pic>
      <p:cxnSp>
        <p:nvCxnSpPr>
          <p:cNvPr id="26" name="Straight Arrow Connector 25">
            <a:extLst>
              <a:ext uri="{FF2B5EF4-FFF2-40B4-BE49-F238E27FC236}">
                <a16:creationId xmlns:a16="http://schemas.microsoft.com/office/drawing/2014/main" id="{4E19243B-FC30-674E-AAA1-F7A883A79D2F}"/>
              </a:ext>
            </a:extLst>
          </p:cNvPr>
          <p:cNvCxnSpPr>
            <a:cxnSpLocks/>
          </p:cNvCxnSpPr>
          <p:nvPr/>
        </p:nvCxnSpPr>
        <p:spPr>
          <a:xfrm>
            <a:off x="3243340" y="5618139"/>
            <a:ext cx="0" cy="65502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68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5986-81E5-4648-9ABE-DCEDDC839D91}"/>
              </a:ext>
            </a:extLst>
          </p:cNvPr>
          <p:cNvSpPr>
            <a:spLocks noGrp="1"/>
          </p:cNvSpPr>
          <p:nvPr>
            <p:ph type="title"/>
          </p:nvPr>
        </p:nvSpPr>
        <p:spPr/>
        <p:txBody>
          <a:bodyPr/>
          <a:lstStyle/>
          <a:p>
            <a:r>
              <a:rPr lang="en-US" dirty="0"/>
              <a:t>Buyer-beware: low-Resolution Simulations Underpredict Vortex Shedding from Primary Jet</a:t>
            </a:r>
          </a:p>
        </p:txBody>
      </p:sp>
      <p:sp>
        <p:nvSpPr>
          <p:cNvPr id="3" name="Slide Number Placeholder 2">
            <a:extLst>
              <a:ext uri="{FF2B5EF4-FFF2-40B4-BE49-F238E27FC236}">
                <a16:creationId xmlns:a16="http://schemas.microsoft.com/office/drawing/2014/main" id="{5CFE99F4-E4FD-0B45-B675-EFD15D13BD0C}"/>
              </a:ext>
            </a:extLst>
          </p:cNvPr>
          <p:cNvSpPr>
            <a:spLocks noGrp="1"/>
          </p:cNvSpPr>
          <p:nvPr>
            <p:ph type="sldNum" sz="quarter" idx="4"/>
          </p:nvPr>
        </p:nvSpPr>
        <p:spPr>
          <a:xfrm>
            <a:off x="48713" y="445606"/>
            <a:ext cx="438753" cy="365125"/>
          </a:xfrm>
        </p:spPr>
        <p:txBody>
          <a:bodyPr/>
          <a:lstStyle/>
          <a:p>
            <a:fld id="{4FAB73BC-B049-4115-A692-8D63A059BFB8}" type="slidenum">
              <a:rPr lang="en-US" smtClean="0"/>
              <a:pPr/>
              <a:t>21</a:t>
            </a:fld>
            <a:endParaRPr lang="en-US" dirty="0"/>
          </a:p>
        </p:txBody>
      </p:sp>
      <p:pic>
        <p:nvPicPr>
          <p:cNvPr id="16" name="Picture 15">
            <a:extLst>
              <a:ext uri="{FF2B5EF4-FFF2-40B4-BE49-F238E27FC236}">
                <a16:creationId xmlns:a16="http://schemas.microsoft.com/office/drawing/2014/main" id="{311B2C18-930D-484F-8631-1394B3A2FC14}"/>
              </a:ext>
            </a:extLst>
          </p:cNvPr>
          <p:cNvPicPr>
            <a:picLocks noChangeAspect="1"/>
          </p:cNvPicPr>
          <p:nvPr/>
        </p:nvPicPr>
        <p:blipFill>
          <a:blip r:embed="rId2"/>
          <a:stretch>
            <a:fillRect/>
          </a:stretch>
        </p:blipFill>
        <p:spPr>
          <a:xfrm>
            <a:off x="4713111" y="4093545"/>
            <a:ext cx="3913153" cy="2286000"/>
          </a:xfrm>
          <a:prstGeom prst="rect">
            <a:avLst/>
          </a:prstGeom>
        </p:spPr>
      </p:pic>
      <p:pic>
        <p:nvPicPr>
          <p:cNvPr id="8" name="Picture 7">
            <a:extLst>
              <a:ext uri="{FF2B5EF4-FFF2-40B4-BE49-F238E27FC236}">
                <a16:creationId xmlns:a16="http://schemas.microsoft.com/office/drawing/2014/main" id="{8FD6EFA7-81C1-1041-A856-85F16C03DDC1}"/>
              </a:ext>
            </a:extLst>
          </p:cNvPr>
          <p:cNvPicPr>
            <a:picLocks noChangeAspect="1"/>
          </p:cNvPicPr>
          <p:nvPr/>
        </p:nvPicPr>
        <p:blipFill>
          <a:blip r:embed="rId3"/>
          <a:stretch>
            <a:fillRect/>
          </a:stretch>
        </p:blipFill>
        <p:spPr>
          <a:xfrm>
            <a:off x="487466" y="1038073"/>
            <a:ext cx="4446437" cy="2608879"/>
          </a:xfrm>
          <a:prstGeom prst="rect">
            <a:avLst/>
          </a:prstGeom>
        </p:spPr>
      </p:pic>
      <p:pic>
        <p:nvPicPr>
          <p:cNvPr id="10" name="Picture 9">
            <a:extLst>
              <a:ext uri="{FF2B5EF4-FFF2-40B4-BE49-F238E27FC236}">
                <a16:creationId xmlns:a16="http://schemas.microsoft.com/office/drawing/2014/main" id="{4E8BB56E-D3A7-C74E-A78E-0704992D8BAD}"/>
              </a:ext>
            </a:extLst>
          </p:cNvPr>
          <p:cNvPicPr>
            <a:picLocks noChangeAspect="1"/>
          </p:cNvPicPr>
          <p:nvPr/>
        </p:nvPicPr>
        <p:blipFill>
          <a:blip r:embed="rId4"/>
          <a:stretch>
            <a:fillRect/>
          </a:stretch>
        </p:blipFill>
        <p:spPr>
          <a:xfrm>
            <a:off x="385286" y="4093545"/>
            <a:ext cx="3913153" cy="2286000"/>
          </a:xfrm>
          <a:prstGeom prst="rect">
            <a:avLst/>
          </a:prstGeom>
        </p:spPr>
      </p:pic>
      <p:pic>
        <p:nvPicPr>
          <p:cNvPr id="12" name="Picture 11">
            <a:extLst>
              <a:ext uri="{FF2B5EF4-FFF2-40B4-BE49-F238E27FC236}">
                <a16:creationId xmlns:a16="http://schemas.microsoft.com/office/drawing/2014/main" id="{5B2BEB4C-3F55-9743-8BC3-C008EF0591B6}"/>
              </a:ext>
            </a:extLst>
          </p:cNvPr>
          <p:cNvPicPr>
            <a:picLocks noChangeAspect="1"/>
          </p:cNvPicPr>
          <p:nvPr/>
        </p:nvPicPr>
        <p:blipFill>
          <a:blip r:embed="rId5"/>
          <a:stretch>
            <a:fillRect/>
          </a:stretch>
        </p:blipFill>
        <p:spPr>
          <a:xfrm>
            <a:off x="5502795" y="793953"/>
            <a:ext cx="3009900" cy="2921000"/>
          </a:xfrm>
          <a:prstGeom prst="rect">
            <a:avLst/>
          </a:prstGeom>
        </p:spPr>
      </p:pic>
      <p:sp>
        <p:nvSpPr>
          <p:cNvPr id="13" name="TextBox 12">
            <a:extLst>
              <a:ext uri="{FF2B5EF4-FFF2-40B4-BE49-F238E27FC236}">
                <a16:creationId xmlns:a16="http://schemas.microsoft.com/office/drawing/2014/main" id="{72895E40-D8A2-454C-ADE9-1901B8879B51}"/>
              </a:ext>
            </a:extLst>
          </p:cNvPr>
          <p:cNvSpPr txBox="1"/>
          <p:nvPr/>
        </p:nvSpPr>
        <p:spPr>
          <a:xfrm>
            <a:off x="54429" y="2525486"/>
            <a:ext cx="441146" cy="369332"/>
          </a:xfrm>
          <a:prstGeom prst="rect">
            <a:avLst/>
          </a:prstGeom>
          <a:noFill/>
        </p:spPr>
        <p:txBody>
          <a:bodyPr wrap="none" rtlCol="0">
            <a:spAutoFit/>
          </a:bodyPr>
          <a:lstStyle/>
          <a:p>
            <a:r>
              <a:rPr lang="en-US" dirty="0"/>
              <a:t>R0</a:t>
            </a:r>
          </a:p>
        </p:txBody>
      </p:sp>
      <p:sp>
        <p:nvSpPr>
          <p:cNvPr id="26" name="TextBox 25">
            <a:extLst>
              <a:ext uri="{FF2B5EF4-FFF2-40B4-BE49-F238E27FC236}">
                <a16:creationId xmlns:a16="http://schemas.microsoft.com/office/drawing/2014/main" id="{5CD4410C-2034-E648-A37B-F64F28D33CD2}"/>
              </a:ext>
            </a:extLst>
          </p:cNvPr>
          <p:cNvSpPr txBox="1"/>
          <p:nvPr/>
        </p:nvSpPr>
        <p:spPr>
          <a:xfrm>
            <a:off x="0" y="5388429"/>
            <a:ext cx="441146" cy="369332"/>
          </a:xfrm>
          <a:prstGeom prst="rect">
            <a:avLst/>
          </a:prstGeom>
          <a:noFill/>
        </p:spPr>
        <p:txBody>
          <a:bodyPr wrap="none" rtlCol="0">
            <a:spAutoFit/>
          </a:bodyPr>
          <a:lstStyle/>
          <a:p>
            <a:r>
              <a:rPr lang="en-US" dirty="0"/>
              <a:t>R3</a:t>
            </a:r>
          </a:p>
        </p:txBody>
      </p:sp>
      <p:sp>
        <p:nvSpPr>
          <p:cNvPr id="17" name="TextBox 16">
            <a:extLst>
              <a:ext uri="{FF2B5EF4-FFF2-40B4-BE49-F238E27FC236}">
                <a16:creationId xmlns:a16="http://schemas.microsoft.com/office/drawing/2014/main" id="{A62D5747-3D71-B444-BE4D-E26516BDDC38}"/>
              </a:ext>
            </a:extLst>
          </p:cNvPr>
          <p:cNvSpPr txBox="1"/>
          <p:nvPr/>
        </p:nvSpPr>
        <p:spPr>
          <a:xfrm>
            <a:off x="385286" y="6505771"/>
            <a:ext cx="3188693" cy="369332"/>
          </a:xfrm>
          <a:prstGeom prst="rect">
            <a:avLst/>
          </a:prstGeom>
          <a:noFill/>
        </p:spPr>
        <p:txBody>
          <a:bodyPr wrap="none" rtlCol="0">
            <a:spAutoFit/>
          </a:bodyPr>
          <a:lstStyle/>
          <a:p>
            <a:r>
              <a:rPr lang="en-US" dirty="0"/>
              <a:t>R3 ~ O(250) million elements</a:t>
            </a:r>
          </a:p>
        </p:txBody>
      </p:sp>
    </p:spTree>
    <p:extLst>
      <p:ext uri="{BB962C8B-B14F-4D97-AF65-F5344CB8AC3E}">
        <p14:creationId xmlns:p14="http://schemas.microsoft.com/office/powerpoint/2010/main" val="375145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5986-81E5-4648-9ABE-DCEDDC839D91}"/>
              </a:ext>
            </a:extLst>
          </p:cNvPr>
          <p:cNvSpPr>
            <a:spLocks noGrp="1"/>
          </p:cNvSpPr>
          <p:nvPr>
            <p:ph type="title"/>
          </p:nvPr>
        </p:nvSpPr>
        <p:spPr/>
        <p:txBody>
          <a:bodyPr/>
          <a:lstStyle/>
          <a:p>
            <a:r>
              <a:rPr lang="en-US" dirty="0"/>
              <a:t>Investment in a Validation Dataset is Suggested</a:t>
            </a:r>
          </a:p>
        </p:txBody>
      </p:sp>
      <p:sp>
        <p:nvSpPr>
          <p:cNvPr id="3" name="Slide Number Placeholder 2">
            <a:extLst>
              <a:ext uri="{FF2B5EF4-FFF2-40B4-BE49-F238E27FC236}">
                <a16:creationId xmlns:a16="http://schemas.microsoft.com/office/drawing/2014/main" id="{5CFE99F4-E4FD-0B45-B675-EFD15D13BD0C}"/>
              </a:ext>
            </a:extLst>
          </p:cNvPr>
          <p:cNvSpPr>
            <a:spLocks noGrp="1"/>
          </p:cNvSpPr>
          <p:nvPr>
            <p:ph type="sldNum" sz="quarter" idx="4"/>
          </p:nvPr>
        </p:nvSpPr>
        <p:spPr>
          <a:xfrm>
            <a:off x="48713" y="445606"/>
            <a:ext cx="438753" cy="365125"/>
          </a:xfrm>
        </p:spPr>
        <p:txBody>
          <a:bodyPr/>
          <a:lstStyle/>
          <a:p>
            <a:fld id="{4FAB73BC-B049-4115-A692-8D63A059BFB8}" type="slidenum">
              <a:rPr lang="en-US" smtClean="0"/>
              <a:pPr/>
              <a:t>22</a:t>
            </a:fld>
            <a:endParaRPr lang="en-US" dirty="0"/>
          </a:p>
        </p:txBody>
      </p:sp>
      <p:cxnSp>
        <p:nvCxnSpPr>
          <p:cNvPr id="6" name="Straight Arrow Connector 5">
            <a:extLst>
              <a:ext uri="{FF2B5EF4-FFF2-40B4-BE49-F238E27FC236}">
                <a16:creationId xmlns:a16="http://schemas.microsoft.com/office/drawing/2014/main" id="{FFB3F69F-161F-1842-999B-F80E3F66FA4A}"/>
              </a:ext>
            </a:extLst>
          </p:cNvPr>
          <p:cNvCxnSpPr>
            <a:cxnSpLocks/>
          </p:cNvCxnSpPr>
          <p:nvPr/>
        </p:nvCxnSpPr>
        <p:spPr>
          <a:xfrm>
            <a:off x="5854841" y="3025026"/>
            <a:ext cx="1713445" cy="235908"/>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buoyantVortexRingMisssAligned.mp4">
            <a:hlinkClick r:id="" action="ppaction://media"/>
            <a:extLst>
              <a:ext uri="{FF2B5EF4-FFF2-40B4-BE49-F238E27FC236}">
                <a16:creationId xmlns:a16="http://schemas.microsoft.com/office/drawing/2014/main" id="{1E1E4187-2D19-8540-8696-5605D19C2F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5727" y="2708378"/>
            <a:ext cx="3372408" cy="3465653"/>
          </a:xfrm>
          <a:prstGeom prst="rect">
            <a:avLst/>
          </a:prstGeom>
        </p:spPr>
      </p:pic>
      <p:pic>
        <p:nvPicPr>
          <p:cNvPr id="15" name="Picture 4" descr="FLAME">
            <a:extLst>
              <a:ext uri="{FF2B5EF4-FFF2-40B4-BE49-F238E27FC236}">
                <a16:creationId xmlns:a16="http://schemas.microsoft.com/office/drawing/2014/main" id="{83A2EECB-3194-0A4D-89F5-7D5ADB889CBE}"/>
              </a:ext>
            </a:extLst>
          </p:cNvPr>
          <p:cNvPicPr>
            <a:picLocks noChangeAspect="1" noChangeArrowheads="1"/>
          </p:cNvPicPr>
          <p:nvPr/>
        </p:nvPicPr>
        <p:blipFill>
          <a:blip r:embed="rId5"/>
          <a:srcRect/>
          <a:stretch>
            <a:fillRect/>
          </a:stretch>
        </p:blipFill>
        <p:spPr bwMode="auto">
          <a:xfrm>
            <a:off x="5465381" y="2735740"/>
            <a:ext cx="2835567" cy="2835567"/>
          </a:xfrm>
          <a:prstGeom prst="rect">
            <a:avLst/>
          </a:prstGeom>
          <a:noFill/>
          <a:ln w="9525">
            <a:noFill/>
            <a:miter lim="800000"/>
            <a:headEnd/>
            <a:tailEnd/>
          </a:ln>
        </p:spPr>
      </p:pic>
      <p:sp>
        <p:nvSpPr>
          <p:cNvPr id="12" name="TextBox 11">
            <a:extLst>
              <a:ext uri="{FF2B5EF4-FFF2-40B4-BE49-F238E27FC236}">
                <a16:creationId xmlns:a16="http://schemas.microsoft.com/office/drawing/2014/main" id="{46B47E1E-FA23-874D-9C1E-E64E17A940DA}"/>
              </a:ext>
            </a:extLst>
          </p:cNvPr>
          <p:cNvSpPr txBox="1"/>
          <p:nvPr/>
        </p:nvSpPr>
        <p:spPr>
          <a:xfrm>
            <a:off x="4448433" y="5682516"/>
            <a:ext cx="4826124" cy="1200329"/>
          </a:xfrm>
          <a:prstGeom prst="rect">
            <a:avLst/>
          </a:prstGeom>
          <a:noFill/>
        </p:spPr>
        <p:txBody>
          <a:bodyPr wrap="square" rtlCol="0">
            <a:spAutoFit/>
          </a:bodyPr>
          <a:lstStyle/>
          <a:p>
            <a:r>
              <a:rPr lang="en-US" dirty="0"/>
              <a:t>Thankfully, this application does not note substantial turbulent kinetic energy production via a baroclinic mechanism (small density ratio, At# ~0.0</a:t>
            </a:r>
          </a:p>
        </p:txBody>
      </p:sp>
      <p:sp>
        <p:nvSpPr>
          <p:cNvPr id="16" name="TextBox 15">
            <a:extLst>
              <a:ext uri="{FF2B5EF4-FFF2-40B4-BE49-F238E27FC236}">
                <a16:creationId xmlns:a16="http://schemas.microsoft.com/office/drawing/2014/main" id="{B798F82A-7DF1-484F-B29C-BEA9DC148BEF}"/>
              </a:ext>
            </a:extLst>
          </p:cNvPr>
          <p:cNvSpPr txBox="1"/>
          <p:nvPr/>
        </p:nvSpPr>
        <p:spPr>
          <a:xfrm>
            <a:off x="122796" y="6190809"/>
            <a:ext cx="4126476" cy="646331"/>
          </a:xfrm>
          <a:prstGeom prst="rect">
            <a:avLst/>
          </a:prstGeom>
          <a:noFill/>
        </p:spPr>
        <p:txBody>
          <a:bodyPr wrap="square" rtlCol="0">
            <a:spAutoFit/>
          </a:bodyPr>
          <a:lstStyle/>
          <a:p>
            <a:r>
              <a:rPr lang="en-US" dirty="0"/>
              <a:t>Lack of good finite-pulsed jet data; role for DNS? </a:t>
            </a:r>
          </a:p>
        </p:txBody>
      </p:sp>
      <p:pic>
        <p:nvPicPr>
          <p:cNvPr id="9" name="Picture 8">
            <a:extLst>
              <a:ext uri="{FF2B5EF4-FFF2-40B4-BE49-F238E27FC236}">
                <a16:creationId xmlns:a16="http://schemas.microsoft.com/office/drawing/2014/main" id="{1D1B29E4-DB76-AC48-B394-0B34E00EC8D0}"/>
              </a:ext>
            </a:extLst>
          </p:cNvPr>
          <p:cNvPicPr>
            <a:picLocks noChangeAspect="1"/>
          </p:cNvPicPr>
          <p:nvPr/>
        </p:nvPicPr>
        <p:blipFill>
          <a:blip r:embed="rId6"/>
          <a:stretch>
            <a:fillRect/>
          </a:stretch>
        </p:blipFill>
        <p:spPr>
          <a:xfrm>
            <a:off x="485912" y="1050109"/>
            <a:ext cx="2732182" cy="1097280"/>
          </a:xfrm>
          <a:prstGeom prst="rect">
            <a:avLst/>
          </a:prstGeom>
        </p:spPr>
      </p:pic>
      <p:pic>
        <p:nvPicPr>
          <p:cNvPr id="10" name="Picture 9">
            <a:extLst>
              <a:ext uri="{FF2B5EF4-FFF2-40B4-BE49-F238E27FC236}">
                <a16:creationId xmlns:a16="http://schemas.microsoft.com/office/drawing/2014/main" id="{3DDC329C-9B7D-4F45-9E8D-8EDA6B6366E8}"/>
              </a:ext>
            </a:extLst>
          </p:cNvPr>
          <p:cNvPicPr>
            <a:picLocks noChangeAspect="1"/>
          </p:cNvPicPr>
          <p:nvPr/>
        </p:nvPicPr>
        <p:blipFill>
          <a:blip r:embed="rId7"/>
          <a:stretch>
            <a:fillRect/>
          </a:stretch>
        </p:blipFill>
        <p:spPr>
          <a:xfrm>
            <a:off x="3364512" y="1050109"/>
            <a:ext cx="2068347" cy="1097280"/>
          </a:xfrm>
          <a:prstGeom prst="rect">
            <a:avLst/>
          </a:prstGeom>
        </p:spPr>
      </p:pic>
      <p:sp>
        <p:nvSpPr>
          <p:cNvPr id="4" name="TextBox 3">
            <a:extLst>
              <a:ext uri="{FF2B5EF4-FFF2-40B4-BE49-F238E27FC236}">
                <a16:creationId xmlns:a16="http://schemas.microsoft.com/office/drawing/2014/main" id="{93EF7C2A-A992-2A43-8746-158C2720FA07}"/>
              </a:ext>
            </a:extLst>
          </p:cNvPr>
          <p:cNvSpPr txBox="1"/>
          <p:nvPr/>
        </p:nvSpPr>
        <p:spPr>
          <a:xfrm>
            <a:off x="485912" y="2164167"/>
            <a:ext cx="5120697" cy="338554"/>
          </a:xfrm>
          <a:prstGeom prst="rect">
            <a:avLst/>
          </a:prstGeom>
          <a:noFill/>
        </p:spPr>
        <p:txBody>
          <a:bodyPr wrap="none" rtlCol="0">
            <a:spAutoFit/>
          </a:bodyPr>
          <a:lstStyle/>
          <a:p>
            <a:r>
              <a:rPr lang="en-US" sz="1600" dirty="0"/>
              <a:t>Current experiments are macroscopic (vs…. PIV, PLIF)</a:t>
            </a:r>
          </a:p>
        </p:txBody>
      </p:sp>
      <p:pic>
        <p:nvPicPr>
          <p:cNvPr id="13" name="Picture 12">
            <a:extLst>
              <a:ext uri="{FF2B5EF4-FFF2-40B4-BE49-F238E27FC236}">
                <a16:creationId xmlns:a16="http://schemas.microsoft.com/office/drawing/2014/main" id="{5E3E9A64-598A-4C43-9AB4-D220D6D833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3665" y="1050109"/>
            <a:ext cx="1546832" cy="1097280"/>
          </a:xfrm>
          <a:prstGeom prst="rect">
            <a:avLst/>
          </a:prstGeom>
        </p:spPr>
      </p:pic>
      <p:sp>
        <p:nvSpPr>
          <p:cNvPr id="17" name="TextBox 16">
            <a:extLst>
              <a:ext uri="{FF2B5EF4-FFF2-40B4-BE49-F238E27FC236}">
                <a16:creationId xmlns:a16="http://schemas.microsoft.com/office/drawing/2014/main" id="{F77A0B63-1099-6E4E-A1F3-93DE60E941A1}"/>
              </a:ext>
            </a:extLst>
          </p:cNvPr>
          <p:cNvSpPr txBox="1"/>
          <p:nvPr/>
        </p:nvSpPr>
        <p:spPr>
          <a:xfrm>
            <a:off x="5450417" y="2157211"/>
            <a:ext cx="192552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effectLst/>
                <a:uLnTx/>
                <a:uFillTx/>
                <a:ea typeface="Lucida Sans" charset="0"/>
                <a:cs typeface="Lucida Sans" charset="0"/>
              </a:rPr>
              <a:t>O’Hern</a:t>
            </a:r>
            <a:r>
              <a:rPr kumimoji="0" lang="en-US" sz="1200" b="0" i="0" u="none" strike="noStrike" kern="1200" cap="none" spc="0" normalizeH="0" baseline="0" noProof="0" dirty="0">
                <a:ln>
                  <a:noFill/>
                </a:ln>
                <a:effectLst/>
                <a:uLnTx/>
                <a:uFillTx/>
                <a:ea typeface="Lucida Sans" charset="0"/>
                <a:cs typeface="Lucida Sans" charset="0"/>
              </a:rPr>
              <a:t> et al., JFM, 2005 </a:t>
            </a:r>
          </a:p>
        </p:txBody>
      </p:sp>
      <p:pic>
        <p:nvPicPr>
          <p:cNvPr id="18" name="Picture 17">
            <a:extLst>
              <a:ext uri="{FF2B5EF4-FFF2-40B4-BE49-F238E27FC236}">
                <a16:creationId xmlns:a16="http://schemas.microsoft.com/office/drawing/2014/main" id="{188A971C-3442-2F4C-B51E-7DCEBDE9F4A2}"/>
              </a:ext>
            </a:extLst>
          </p:cNvPr>
          <p:cNvPicPr>
            <a:picLocks noChangeAspect="1"/>
          </p:cNvPicPr>
          <p:nvPr/>
        </p:nvPicPr>
        <p:blipFill rotWithShape="1">
          <a:blip r:embed="rId9">
            <a:extLst>
              <a:ext uri="{28A0092B-C50C-407E-A947-70E740481C1C}">
                <a14:useLocalDpi xmlns:a14="http://schemas.microsoft.com/office/drawing/2010/main" val="0"/>
              </a:ext>
            </a:extLst>
          </a:blip>
          <a:srcRect l="17856" t="-219" r="11033" b="219"/>
          <a:stretch/>
        </p:blipFill>
        <p:spPr>
          <a:xfrm>
            <a:off x="7632518" y="1050109"/>
            <a:ext cx="1075802" cy="1097280"/>
          </a:xfrm>
          <a:prstGeom prst="rect">
            <a:avLst/>
          </a:prstGeom>
        </p:spPr>
      </p:pic>
      <p:sp>
        <p:nvSpPr>
          <p:cNvPr id="19" name="TextBox 18">
            <a:extLst>
              <a:ext uri="{FF2B5EF4-FFF2-40B4-BE49-F238E27FC236}">
                <a16:creationId xmlns:a16="http://schemas.microsoft.com/office/drawing/2014/main" id="{60282913-8C31-FB4E-8811-80F8D9F7DC49}"/>
              </a:ext>
            </a:extLst>
          </p:cNvPr>
          <p:cNvSpPr txBox="1"/>
          <p:nvPr/>
        </p:nvSpPr>
        <p:spPr>
          <a:xfrm>
            <a:off x="7277783" y="2157211"/>
            <a:ext cx="186621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effectLst/>
                <a:uLnTx/>
                <a:uFillTx/>
                <a:ea typeface="Lucida Sans" charset="0"/>
                <a:cs typeface="Lucida Sans" charset="0"/>
              </a:rPr>
              <a:t>Tieszen</a:t>
            </a:r>
            <a:r>
              <a:rPr kumimoji="0" lang="en-US" sz="1200" b="0" i="0" u="none" strike="noStrike" kern="1200" cap="none" spc="0" normalizeH="0" baseline="0" noProof="0" dirty="0">
                <a:ln>
                  <a:noFill/>
                </a:ln>
                <a:effectLst/>
                <a:uLnTx/>
                <a:uFillTx/>
                <a:ea typeface="Lucida Sans" charset="0"/>
                <a:cs typeface="Lucida Sans" charset="0"/>
              </a:rPr>
              <a:t> et al., C&amp;F 2002</a:t>
            </a:r>
          </a:p>
        </p:txBody>
      </p:sp>
    </p:spTree>
    <p:extLst>
      <p:ext uri="{BB962C8B-B14F-4D97-AF65-F5344CB8AC3E}">
        <p14:creationId xmlns:p14="http://schemas.microsoft.com/office/powerpoint/2010/main" val="205373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582051" y="1429235"/>
            <a:ext cx="7543800" cy="5428765"/>
          </a:xfrm>
        </p:spPr>
        <p:txBody>
          <a:bodyPr>
            <a:normAutofit/>
          </a:bodyPr>
          <a:lstStyle/>
          <a:p>
            <a:pPr>
              <a:buFont typeface="Wingdings" charset="2"/>
              <a:buChar char="§"/>
            </a:pPr>
            <a:r>
              <a:rPr lang="en-US" dirty="0"/>
              <a:t> Model Suite includes coupling between Eulerian and </a:t>
            </a:r>
            <a:r>
              <a:rPr lang="en-US" dirty="0" err="1"/>
              <a:t>Lagrangian</a:t>
            </a:r>
            <a:r>
              <a:rPr lang="en-US" dirty="0"/>
              <a:t> regions</a:t>
            </a:r>
          </a:p>
          <a:p>
            <a:pPr>
              <a:buFont typeface="Wingdings" charset="2"/>
              <a:buChar char="§"/>
            </a:pPr>
            <a:r>
              <a:rPr lang="en-US" dirty="0"/>
              <a:t> Mass, momentum, energy, species multi-phase turbulent flow</a:t>
            </a:r>
          </a:p>
          <a:p>
            <a:pPr>
              <a:buFont typeface="Wingdings" charset="2"/>
              <a:buChar char="§"/>
            </a:pPr>
            <a:r>
              <a:rPr lang="en-US" dirty="0"/>
              <a:t> Verification and Validation pedigree established for </a:t>
            </a:r>
            <a:r>
              <a:rPr lang="en-US" dirty="0" err="1"/>
              <a:t>numerics</a:t>
            </a:r>
            <a:r>
              <a:rPr lang="en-US" dirty="0"/>
              <a:t>/models</a:t>
            </a:r>
          </a:p>
          <a:p>
            <a:pPr>
              <a:buFont typeface="Wingdings" charset="2"/>
              <a:buChar char="§"/>
            </a:pPr>
            <a:r>
              <a:rPr lang="en-US" dirty="0"/>
              <a:t> Credibility established for evaporating physics and buoyant jets</a:t>
            </a:r>
          </a:p>
          <a:p>
            <a:pPr>
              <a:buFont typeface="Wingdings" charset="2"/>
              <a:buChar char="§"/>
            </a:pPr>
            <a:r>
              <a:rPr lang="en-US" dirty="0"/>
              <a:t> High-performance computing is a routine requirement</a:t>
            </a:r>
          </a:p>
          <a:p>
            <a:pPr>
              <a:buFont typeface="Wingdings" charset="2"/>
              <a:buChar char="§"/>
            </a:pPr>
            <a:r>
              <a:rPr lang="en-US" dirty="0"/>
              <a:t> Path forward? </a:t>
            </a:r>
          </a:p>
          <a:p>
            <a:pPr lvl="1">
              <a:buFont typeface="Wingdings" charset="2"/>
              <a:buChar char="§"/>
            </a:pPr>
            <a:r>
              <a:rPr lang="en-US" dirty="0"/>
              <a:t>Moving bodies (overset)</a:t>
            </a:r>
          </a:p>
          <a:p>
            <a:pPr lvl="1">
              <a:buFont typeface="Wingdings" charset="2"/>
              <a:buChar char="§"/>
            </a:pPr>
            <a:r>
              <a:rPr lang="en-US" dirty="0"/>
              <a:t>Droplet resolved sims</a:t>
            </a:r>
          </a:p>
          <a:p>
            <a:pPr lvl="1">
              <a:buFont typeface="Wingdings" charset="2"/>
              <a:buChar char="§"/>
            </a:pPr>
            <a:r>
              <a:rPr lang="en-US" dirty="0"/>
              <a:t>DNS for </a:t>
            </a:r>
            <a:r>
              <a:rPr lang="en-US"/>
              <a:t>pulsed flows</a:t>
            </a:r>
          </a:p>
          <a:p>
            <a:pPr lvl="1">
              <a:buFont typeface="Wingdings" charset="2"/>
              <a:buChar char="§"/>
            </a:pPr>
            <a:r>
              <a:rPr lang="en-US"/>
              <a:t>ML-based </a:t>
            </a:r>
            <a:r>
              <a:rPr lang="en-US" dirty="0"/>
              <a:t>calibration for fast, accurate forward-based sims</a:t>
            </a:r>
          </a:p>
        </p:txBody>
      </p:sp>
      <p:sp>
        <p:nvSpPr>
          <p:cNvPr id="4" name="Slide Number Placeholder 3"/>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54341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a:t>
            </a:r>
          </a:p>
        </p:txBody>
      </p:sp>
      <p:sp>
        <p:nvSpPr>
          <p:cNvPr id="3" name="Content Placeholder 2"/>
          <p:cNvSpPr>
            <a:spLocks noGrp="1"/>
          </p:cNvSpPr>
          <p:nvPr>
            <p:ph idx="1"/>
          </p:nvPr>
        </p:nvSpPr>
        <p:spPr>
          <a:xfrm>
            <a:off x="582051" y="1429235"/>
            <a:ext cx="7543800" cy="5428765"/>
          </a:xfrm>
        </p:spPr>
        <p:txBody>
          <a:bodyPr>
            <a:normAutofit/>
          </a:bodyPr>
          <a:lstStyle/>
          <a:p>
            <a:pPr>
              <a:buFont typeface="Wingdings" charset="2"/>
              <a:buChar char="§"/>
            </a:pPr>
            <a:r>
              <a:rPr lang="en-US" dirty="0"/>
              <a:t> Full talk includes more details</a:t>
            </a:r>
          </a:p>
        </p:txBody>
      </p:sp>
      <p:sp>
        <p:nvSpPr>
          <p:cNvPr id="4" name="Slide Number Placeholder 3"/>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92311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19517E5B-0403-B440-8543-EAE49764EEDD}"/>
              </a:ext>
            </a:extLst>
          </p:cNvPr>
          <p:cNvSpPr>
            <a:spLocks noGrp="1"/>
          </p:cNvSpPr>
          <p:nvPr>
            <p:ph type="body" sz="quarter" idx="10"/>
          </p:nvPr>
        </p:nvSpPr>
        <p:spPr>
          <a:xfrm>
            <a:off x="615986" y="1441700"/>
            <a:ext cx="8302546" cy="5416300"/>
          </a:xfrm>
        </p:spPr>
        <p:txBody>
          <a:bodyPr>
            <a:normAutofit fontScale="92500" lnSpcReduction="20000"/>
          </a:bodyPr>
          <a:lstStyle/>
          <a:p>
            <a:pPr>
              <a:buFont typeface="Arial" charset="0"/>
              <a:buChar char="•"/>
            </a:pPr>
            <a:r>
              <a:rPr lang="en-US" dirty="0"/>
              <a:t> </a:t>
            </a:r>
            <a:r>
              <a:rPr lang="en-US" i="1" dirty="0"/>
              <a:t>Direct</a:t>
            </a:r>
            <a:r>
              <a:rPr lang="en-US" dirty="0"/>
              <a:t> and </a:t>
            </a:r>
            <a:r>
              <a:rPr lang="en-US" i="1" dirty="0"/>
              <a:t>Indirect</a:t>
            </a:r>
            <a:r>
              <a:rPr lang="en-US" dirty="0"/>
              <a:t> transmission mechanism</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a:p>
            <a:pPr>
              <a:buFont typeface="Arial" charset="0"/>
              <a:buChar char="•"/>
            </a:pPr>
            <a:r>
              <a:rPr lang="en-US" dirty="0"/>
              <a:t> </a:t>
            </a:r>
            <a:r>
              <a:rPr lang="en-US" b="1" i="1" dirty="0"/>
              <a:t>Caveat</a:t>
            </a:r>
            <a:r>
              <a:rPr lang="en-US" dirty="0"/>
              <a:t>: currently, the open news cycle is not distinguishing between fluid mechanics transport of droplets emanating from a cough/sneeze and the likelihood of infection by either direct or indirect transmission</a:t>
            </a:r>
          </a:p>
          <a:p>
            <a:pPr>
              <a:buFont typeface="Arial" charset="0"/>
              <a:buChar char="•"/>
            </a:pPr>
            <a:r>
              <a:rPr lang="en-US" dirty="0"/>
              <a:t> As fluid mechanists, we can provide leadership towards answering the former while partnering with those who can speak towards pathogen viability and infection mechanism by providing detailed time-history trajectories</a:t>
            </a:r>
          </a:p>
        </p:txBody>
      </p:sp>
      <p:sp>
        <p:nvSpPr>
          <p:cNvPr id="2" name="Title 1">
            <a:extLst>
              <a:ext uri="{FF2B5EF4-FFF2-40B4-BE49-F238E27FC236}">
                <a16:creationId xmlns:a16="http://schemas.microsoft.com/office/drawing/2014/main" id="{D8CC4C5C-E1C6-7540-ADD4-C63F1CF90298}"/>
              </a:ext>
            </a:extLst>
          </p:cNvPr>
          <p:cNvSpPr>
            <a:spLocks noGrp="1"/>
          </p:cNvSpPr>
          <p:nvPr>
            <p:ph type="title"/>
          </p:nvPr>
        </p:nvSpPr>
        <p:spPr/>
        <p:txBody>
          <a:bodyPr/>
          <a:lstStyle/>
          <a:p>
            <a:r>
              <a:rPr lang="en-US" dirty="0"/>
              <a:t>Pathogen Transport and Infection Mechanisms</a:t>
            </a:r>
          </a:p>
        </p:txBody>
      </p:sp>
      <p:sp>
        <p:nvSpPr>
          <p:cNvPr id="3" name="Slide Number Placeholder 2">
            <a:extLst>
              <a:ext uri="{FF2B5EF4-FFF2-40B4-BE49-F238E27FC236}">
                <a16:creationId xmlns:a16="http://schemas.microsoft.com/office/drawing/2014/main" id="{5ED28C78-893C-A448-BAE8-EF943876ACC8}"/>
              </a:ext>
            </a:extLst>
          </p:cNvPr>
          <p:cNvSpPr>
            <a:spLocks noGrp="1"/>
          </p:cNvSpPr>
          <p:nvPr>
            <p:ph type="sldNum" sz="quarter" idx="4"/>
          </p:nvPr>
        </p:nvSpPr>
        <p:spPr/>
        <p:txBody>
          <a:bodyPr/>
          <a:lstStyle/>
          <a:p>
            <a:fld id="{4FAB73BC-B049-4115-A692-8D63A059BFB8}" type="slidenum">
              <a:rPr lang="en-US" smtClean="0"/>
              <a:pPr/>
              <a:t>25</a:t>
            </a:fld>
            <a:endParaRPr lang="en-US" dirty="0"/>
          </a:p>
        </p:txBody>
      </p:sp>
      <p:pic>
        <p:nvPicPr>
          <p:cNvPr id="6" name="Picture 5">
            <a:extLst>
              <a:ext uri="{FF2B5EF4-FFF2-40B4-BE49-F238E27FC236}">
                <a16:creationId xmlns:a16="http://schemas.microsoft.com/office/drawing/2014/main" id="{ED098167-F5CB-8A4A-910D-5D7E92CF0576}"/>
              </a:ext>
            </a:extLst>
          </p:cNvPr>
          <p:cNvPicPr>
            <a:picLocks noChangeAspect="1"/>
          </p:cNvPicPr>
          <p:nvPr/>
        </p:nvPicPr>
        <p:blipFill rotWithShape="1">
          <a:blip r:embed="rId2"/>
          <a:srcRect b="15207"/>
          <a:stretch/>
        </p:blipFill>
        <p:spPr>
          <a:xfrm>
            <a:off x="112121" y="1903956"/>
            <a:ext cx="4855554" cy="2510739"/>
          </a:xfrm>
          <a:prstGeom prst="rect">
            <a:avLst/>
          </a:prstGeom>
        </p:spPr>
      </p:pic>
      <p:sp>
        <p:nvSpPr>
          <p:cNvPr id="8" name="TextBox 7">
            <a:extLst>
              <a:ext uri="{FF2B5EF4-FFF2-40B4-BE49-F238E27FC236}">
                <a16:creationId xmlns:a16="http://schemas.microsoft.com/office/drawing/2014/main" id="{D0E6152B-EB1B-A841-A146-57E451210B11}"/>
              </a:ext>
            </a:extLst>
          </p:cNvPr>
          <p:cNvSpPr txBox="1"/>
          <p:nvPr/>
        </p:nvSpPr>
        <p:spPr>
          <a:xfrm>
            <a:off x="623797" y="4567866"/>
            <a:ext cx="3832203" cy="369332"/>
          </a:xfrm>
          <a:prstGeom prst="rect">
            <a:avLst/>
          </a:prstGeom>
          <a:noFill/>
        </p:spPr>
        <p:txBody>
          <a:bodyPr wrap="none" rtlCol="0">
            <a:spAutoFit/>
          </a:bodyPr>
          <a:lstStyle/>
          <a:p>
            <a:r>
              <a:rPr lang="en-US" dirty="0"/>
              <a:t>Wei and Li, A. J. </a:t>
            </a:r>
            <a:r>
              <a:rPr lang="en-US" dirty="0" err="1"/>
              <a:t>Infec</a:t>
            </a:r>
            <a:r>
              <a:rPr lang="en-US" dirty="0"/>
              <a:t>. Cont., 2016</a:t>
            </a:r>
          </a:p>
        </p:txBody>
      </p:sp>
      <p:pic>
        <p:nvPicPr>
          <p:cNvPr id="10" name="Picture 9">
            <a:extLst>
              <a:ext uri="{FF2B5EF4-FFF2-40B4-BE49-F238E27FC236}">
                <a16:creationId xmlns:a16="http://schemas.microsoft.com/office/drawing/2014/main" id="{D1D61590-EA01-5945-805B-D2A1B48E3E95}"/>
              </a:ext>
            </a:extLst>
          </p:cNvPr>
          <p:cNvPicPr>
            <a:picLocks noChangeAspect="1"/>
          </p:cNvPicPr>
          <p:nvPr/>
        </p:nvPicPr>
        <p:blipFill>
          <a:blip r:embed="rId3"/>
          <a:stretch>
            <a:fillRect/>
          </a:stretch>
        </p:blipFill>
        <p:spPr>
          <a:xfrm>
            <a:off x="4896076" y="1030438"/>
            <a:ext cx="3948645" cy="3806990"/>
          </a:xfrm>
          <a:prstGeom prst="rect">
            <a:avLst/>
          </a:prstGeom>
        </p:spPr>
      </p:pic>
      <p:sp>
        <p:nvSpPr>
          <p:cNvPr id="11" name="TextBox 10">
            <a:extLst>
              <a:ext uri="{FF2B5EF4-FFF2-40B4-BE49-F238E27FC236}">
                <a16:creationId xmlns:a16="http://schemas.microsoft.com/office/drawing/2014/main" id="{D0965D0C-49B5-2B41-AD6A-EBCE17AA70C5}"/>
              </a:ext>
            </a:extLst>
          </p:cNvPr>
          <p:cNvSpPr txBox="1"/>
          <p:nvPr/>
        </p:nvSpPr>
        <p:spPr>
          <a:xfrm>
            <a:off x="5409101" y="4955219"/>
            <a:ext cx="2922595" cy="369332"/>
          </a:xfrm>
          <a:prstGeom prst="rect">
            <a:avLst/>
          </a:prstGeom>
          <a:noFill/>
        </p:spPr>
        <p:txBody>
          <a:bodyPr wrap="none" rtlCol="0">
            <a:spAutoFit/>
          </a:bodyPr>
          <a:lstStyle/>
          <a:p>
            <a:r>
              <a:rPr lang="en-US" dirty="0" err="1"/>
              <a:t>Informationisbeautiful.net</a:t>
            </a:r>
            <a:endParaRPr lang="en-US" dirty="0"/>
          </a:p>
        </p:txBody>
      </p:sp>
    </p:spTree>
    <p:extLst>
      <p:ext uri="{BB962C8B-B14F-4D97-AF65-F5344CB8AC3E}">
        <p14:creationId xmlns:p14="http://schemas.microsoft.com/office/powerpoint/2010/main" val="24870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4C5C-E1C6-7540-ADD4-C63F1CF90298}"/>
              </a:ext>
            </a:extLst>
          </p:cNvPr>
          <p:cNvSpPr>
            <a:spLocks noGrp="1"/>
          </p:cNvSpPr>
          <p:nvPr>
            <p:ph type="title"/>
          </p:nvPr>
        </p:nvSpPr>
        <p:spPr/>
        <p:txBody>
          <a:bodyPr/>
          <a:lstStyle/>
          <a:p>
            <a:r>
              <a:rPr lang="en-US" dirty="0"/>
              <a:t>Viability of SARS-CoV-2 Aerosols</a:t>
            </a:r>
          </a:p>
        </p:txBody>
      </p:sp>
      <p:sp>
        <p:nvSpPr>
          <p:cNvPr id="3" name="Slide Number Placeholder 2">
            <a:extLst>
              <a:ext uri="{FF2B5EF4-FFF2-40B4-BE49-F238E27FC236}">
                <a16:creationId xmlns:a16="http://schemas.microsoft.com/office/drawing/2014/main" id="{5ED28C78-893C-A448-BAE8-EF943876ACC8}"/>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12" name="Text Placeholder 3">
            <a:extLst>
              <a:ext uri="{FF2B5EF4-FFF2-40B4-BE49-F238E27FC236}">
                <a16:creationId xmlns:a16="http://schemas.microsoft.com/office/drawing/2014/main" id="{BF898895-0685-A34E-9144-0886764896AC}"/>
              </a:ext>
            </a:extLst>
          </p:cNvPr>
          <p:cNvSpPr>
            <a:spLocks noGrp="1"/>
          </p:cNvSpPr>
          <p:nvPr>
            <p:ph type="body" sz="quarter" idx="10"/>
          </p:nvPr>
        </p:nvSpPr>
        <p:spPr>
          <a:xfrm>
            <a:off x="615986" y="1441700"/>
            <a:ext cx="8528014" cy="5416300"/>
          </a:xfrm>
        </p:spPr>
        <p:txBody>
          <a:bodyPr>
            <a:normAutofit/>
          </a:bodyPr>
          <a:lstStyle/>
          <a:p>
            <a:pPr>
              <a:buFont typeface="Arial" charset="0"/>
              <a:buChar char="•"/>
            </a:pPr>
            <a:r>
              <a:rPr lang="en-US" dirty="0"/>
              <a:t> Morris et al, “Aerosol and Surface Stability of SARS-CoV-2 as Compared with SARS-CoV-1”, New England Journal of Medicine, April 16, 2020.</a:t>
            </a:r>
          </a:p>
          <a:p>
            <a:pPr>
              <a:buFont typeface="Arial" charset="0"/>
              <a:buChar char="•"/>
            </a:pPr>
            <a:endParaRPr lang="en-US" dirty="0"/>
          </a:p>
        </p:txBody>
      </p:sp>
      <p:pic>
        <p:nvPicPr>
          <p:cNvPr id="9" name="Picture 8">
            <a:extLst>
              <a:ext uri="{FF2B5EF4-FFF2-40B4-BE49-F238E27FC236}">
                <a16:creationId xmlns:a16="http://schemas.microsoft.com/office/drawing/2014/main" id="{2C454703-0E56-AC42-9613-FC60BA2E2A70}"/>
              </a:ext>
            </a:extLst>
          </p:cNvPr>
          <p:cNvPicPr>
            <a:picLocks noChangeAspect="1"/>
          </p:cNvPicPr>
          <p:nvPr/>
        </p:nvPicPr>
        <p:blipFill>
          <a:blip r:embed="rId2"/>
          <a:stretch>
            <a:fillRect/>
          </a:stretch>
        </p:blipFill>
        <p:spPr>
          <a:xfrm>
            <a:off x="3890778" y="2498420"/>
            <a:ext cx="5019601" cy="3703350"/>
          </a:xfrm>
          <a:prstGeom prst="rect">
            <a:avLst/>
          </a:prstGeom>
        </p:spPr>
      </p:pic>
      <p:sp>
        <p:nvSpPr>
          <p:cNvPr id="13" name="TextBox 12">
            <a:extLst>
              <a:ext uri="{FF2B5EF4-FFF2-40B4-BE49-F238E27FC236}">
                <a16:creationId xmlns:a16="http://schemas.microsoft.com/office/drawing/2014/main" id="{8AEF548C-C145-FE48-BCDA-3B7BE6EB78E3}"/>
              </a:ext>
            </a:extLst>
          </p:cNvPr>
          <p:cNvSpPr txBox="1"/>
          <p:nvPr/>
        </p:nvSpPr>
        <p:spPr>
          <a:xfrm>
            <a:off x="48714" y="2087938"/>
            <a:ext cx="3939046" cy="4524315"/>
          </a:xfrm>
          <a:prstGeom prst="rect">
            <a:avLst/>
          </a:prstGeom>
          <a:noFill/>
        </p:spPr>
        <p:txBody>
          <a:bodyPr wrap="square" rtlCol="0">
            <a:spAutoFit/>
          </a:bodyPr>
          <a:lstStyle/>
          <a:p>
            <a:r>
              <a:rPr lang="en-US" sz="1200" i="1" dirty="0"/>
              <a:t>The half-lives of SARS-CoV-2 and SARS-CoV-1 were similar in aerosols, with median estimates of approximately 1.1 to 1.2 hours and 95% credible intervals of 0.64 to 2.64 for SARS-CoV-2 and 0.78 to 2.43 for SARS-CoV-1 </a:t>
            </a:r>
          </a:p>
          <a:p>
            <a:endParaRPr lang="en-US" sz="1200" i="1" dirty="0"/>
          </a:p>
          <a:p>
            <a:r>
              <a:rPr lang="en-US" sz="1200" i="1" dirty="0"/>
              <a:t>We found that the stability of SARS-CoV-2 was similar to that of SARS-CoV-1 under the experimental circumstances tested. This indicates that differences in the epidemiologic characteristics of these viruses probably arise from other factors, including high viral loads in the upper respiratory tract and the potential for persons infected with SARS-CoV-2 to shed and transmit the virus while asymptomatic.</a:t>
            </a:r>
            <a:r>
              <a:rPr lang="en-US" sz="1200" i="1" baseline="30000" dirty="0">
                <a:hlinkClick r:id="rId3"/>
              </a:rPr>
              <a:t>3,4</a:t>
            </a:r>
            <a:r>
              <a:rPr lang="en-US" sz="1200" i="1" dirty="0"/>
              <a:t> </a:t>
            </a:r>
          </a:p>
          <a:p>
            <a:endParaRPr lang="en-US" sz="1200" i="1" dirty="0"/>
          </a:p>
          <a:p>
            <a:r>
              <a:rPr lang="en-US" sz="1200" i="1" dirty="0"/>
              <a:t>Our results indicate that aerosol and fomite transmission of SARS-CoV-2 is plausible, since the virus can remain viable and infectious in aerosols for hours and on surfaces up to days (depending on the inoculum shed). These findings echo those with SARS-CoV-1, in which these forms of transmission were associated with nosocomial spread and super-spreading events,</a:t>
            </a:r>
            <a:r>
              <a:rPr lang="en-US" sz="1200" i="1" baseline="30000" dirty="0">
                <a:hlinkClick r:id="rId3"/>
              </a:rPr>
              <a:t>5</a:t>
            </a:r>
            <a:r>
              <a:rPr lang="en-US" sz="1200" i="1" dirty="0"/>
              <a:t> and they provide information for pandemic mitigation efforts.</a:t>
            </a:r>
          </a:p>
        </p:txBody>
      </p:sp>
      <p:sp>
        <p:nvSpPr>
          <p:cNvPr id="14" name="TextBox 13">
            <a:extLst>
              <a:ext uri="{FF2B5EF4-FFF2-40B4-BE49-F238E27FC236}">
                <a16:creationId xmlns:a16="http://schemas.microsoft.com/office/drawing/2014/main" id="{6960FDE6-0F92-2B4E-8BDE-7B28D4912E96}"/>
              </a:ext>
            </a:extLst>
          </p:cNvPr>
          <p:cNvSpPr txBox="1"/>
          <p:nvPr/>
        </p:nvSpPr>
        <p:spPr>
          <a:xfrm>
            <a:off x="4202524" y="6427586"/>
            <a:ext cx="3498073" cy="369332"/>
          </a:xfrm>
          <a:prstGeom prst="rect">
            <a:avLst/>
          </a:prstGeom>
          <a:noFill/>
        </p:spPr>
        <p:txBody>
          <a:bodyPr wrap="none" rtlCol="0">
            <a:spAutoFit/>
          </a:bodyPr>
          <a:lstStyle/>
          <a:p>
            <a:r>
              <a:rPr lang="en-US" dirty="0"/>
              <a:t>Excerpt from Morris et al., 2020</a:t>
            </a:r>
          </a:p>
        </p:txBody>
      </p:sp>
    </p:spTree>
    <p:extLst>
      <p:ext uri="{BB962C8B-B14F-4D97-AF65-F5344CB8AC3E}">
        <p14:creationId xmlns:p14="http://schemas.microsoft.com/office/powerpoint/2010/main" val="3941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26C888-78D0-104C-A9B2-7B1955D8FAA1}"/>
              </a:ext>
            </a:extLst>
          </p:cNvPr>
          <p:cNvPicPr>
            <a:picLocks noChangeAspect="1"/>
          </p:cNvPicPr>
          <p:nvPr/>
        </p:nvPicPr>
        <p:blipFill>
          <a:blip r:embed="rId2"/>
          <a:stretch>
            <a:fillRect/>
          </a:stretch>
        </p:blipFill>
        <p:spPr>
          <a:xfrm>
            <a:off x="4645921" y="1954261"/>
            <a:ext cx="3380844" cy="1975034"/>
          </a:xfrm>
          <a:prstGeom prst="rect">
            <a:avLst/>
          </a:prstGeom>
        </p:spPr>
      </p:pic>
      <p:sp>
        <p:nvSpPr>
          <p:cNvPr id="4" name="Text Placeholder 3"/>
          <p:cNvSpPr>
            <a:spLocks noGrp="1"/>
          </p:cNvSpPr>
          <p:nvPr>
            <p:ph type="body" sz="quarter" idx="10"/>
          </p:nvPr>
        </p:nvSpPr>
        <p:spPr>
          <a:xfrm>
            <a:off x="615986" y="1441700"/>
            <a:ext cx="7319700" cy="5416300"/>
          </a:xfrm>
        </p:spPr>
        <p:txBody>
          <a:bodyPr>
            <a:normAutofit lnSpcReduction="10000"/>
          </a:bodyPr>
          <a:lstStyle/>
          <a:p>
            <a:pPr>
              <a:buFont typeface="Arial" charset="0"/>
              <a:buChar char="•"/>
            </a:pPr>
            <a:r>
              <a:rPr lang="en-US" dirty="0"/>
              <a:t> Objective: Deploy multi-physics mod/sim capability to understand droplet deposition and pathogen transport originating from human coughs to understand airborne transmission and surface contamination of COVID-19 in common public spaces</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Coughs are turbulent buoyant, multiphase plumes (Re~25K for coughs)</a:t>
            </a:r>
          </a:p>
          <a:p>
            <a:pPr>
              <a:buFont typeface="Arial" charset="0"/>
              <a:buChar char="•"/>
            </a:pPr>
            <a:r>
              <a:rPr lang="en-US" dirty="0"/>
              <a:t> Large droplets deposit while small droplets persist</a:t>
            </a:r>
          </a:p>
          <a:p>
            <a:pPr>
              <a:buFont typeface="Arial" charset="0"/>
              <a:buChar char="•"/>
            </a:pPr>
            <a:r>
              <a:rPr lang="en-US" dirty="0"/>
              <a:t> Evaporation rates, which are environment-specific, provides understanding towards what droplets deposit and those that persists</a:t>
            </a:r>
          </a:p>
          <a:p>
            <a:pPr>
              <a:buFont typeface="Arial" charset="0"/>
              <a:buChar char="•"/>
            </a:pPr>
            <a:r>
              <a:rPr lang="en-US" dirty="0"/>
              <a:t> Droplet nuclei can persist in the environment and </a:t>
            </a:r>
            <a:r>
              <a:rPr lang="en-US" i="1" dirty="0"/>
              <a:t>may</a:t>
            </a:r>
            <a:r>
              <a:rPr lang="en-US" dirty="0"/>
              <a:t> pose a long term risk to occupants</a:t>
            </a:r>
          </a:p>
        </p:txBody>
      </p:sp>
      <p:pic>
        <p:nvPicPr>
          <p:cNvPr id="6" name="Picture 5">
            <a:extLst>
              <a:ext uri="{FF2B5EF4-FFF2-40B4-BE49-F238E27FC236}">
                <a16:creationId xmlns:a16="http://schemas.microsoft.com/office/drawing/2014/main" id="{5EE4C99E-2D99-0546-AFF4-8D5D5D64C914}"/>
              </a:ext>
            </a:extLst>
          </p:cNvPr>
          <p:cNvPicPr>
            <a:picLocks noChangeAspect="1"/>
          </p:cNvPicPr>
          <p:nvPr/>
        </p:nvPicPr>
        <p:blipFill rotWithShape="1">
          <a:blip r:embed="rId3"/>
          <a:srcRect l="7933" r="10511" b="27595"/>
          <a:stretch/>
        </p:blipFill>
        <p:spPr>
          <a:xfrm>
            <a:off x="800420" y="2621888"/>
            <a:ext cx="3330874" cy="1810168"/>
          </a:xfrm>
          <a:prstGeom prst="rect">
            <a:avLst/>
          </a:prstGeom>
        </p:spPr>
      </p:pic>
      <p:sp>
        <p:nvSpPr>
          <p:cNvPr id="2" name="Title 1"/>
          <p:cNvSpPr>
            <a:spLocks noGrp="1"/>
          </p:cNvSpPr>
          <p:nvPr>
            <p:ph type="title"/>
          </p:nvPr>
        </p:nvSpPr>
        <p:spPr>
          <a:xfrm>
            <a:off x="615987" y="223728"/>
            <a:ext cx="8202336" cy="570225"/>
          </a:xfrm>
        </p:spPr>
        <p:txBody>
          <a:bodyPr/>
          <a:lstStyle/>
          <a:p>
            <a:r>
              <a:rPr lang="en-US" dirty="0"/>
              <a:t>Modeling droplet dispersion from human coughs and sneezes in complex environments</a:t>
            </a:r>
          </a:p>
        </p:txBody>
      </p:sp>
      <p:sp>
        <p:nvSpPr>
          <p:cNvPr id="3" name="Slide Number Placeholder 2"/>
          <p:cNvSpPr>
            <a:spLocks noGrp="1"/>
          </p:cNvSpPr>
          <p:nvPr>
            <p:ph type="sldNum" sz="quarter" idx="4"/>
          </p:nvPr>
        </p:nvSpPr>
        <p:spPr/>
        <p:txBody>
          <a:bodyPr/>
          <a:lstStyle/>
          <a:p>
            <a:fld id="{4FAB73BC-B049-4115-A692-8D63A059BFB8}" type="slidenum">
              <a:rPr lang="en-US" smtClean="0"/>
              <a:pPr/>
              <a:t>27</a:t>
            </a:fld>
            <a:endParaRPr lang="en-US" dirty="0"/>
          </a:p>
        </p:txBody>
      </p:sp>
      <p:sp>
        <p:nvSpPr>
          <p:cNvPr id="7" name="TextBox 6">
            <a:extLst>
              <a:ext uri="{FF2B5EF4-FFF2-40B4-BE49-F238E27FC236}">
                <a16:creationId xmlns:a16="http://schemas.microsoft.com/office/drawing/2014/main" id="{1383CA7D-6E8B-014C-A144-52392A4E4881}"/>
              </a:ext>
            </a:extLst>
          </p:cNvPr>
          <p:cNvSpPr txBox="1"/>
          <p:nvPr/>
        </p:nvSpPr>
        <p:spPr>
          <a:xfrm>
            <a:off x="1117235" y="2621888"/>
            <a:ext cx="2023311" cy="276999"/>
          </a:xfrm>
          <a:prstGeom prst="rect">
            <a:avLst/>
          </a:prstGeom>
          <a:noFill/>
        </p:spPr>
        <p:txBody>
          <a:bodyPr wrap="none" rtlCol="0">
            <a:spAutoFit/>
          </a:bodyPr>
          <a:lstStyle/>
          <a:p>
            <a:r>
              <a:rPr lang="en-US" sz="1200" dirty="0" err="1"/>
              <a:t>Bourouiba</a:t>
            </a:r>
            <a:r>
              <a:rPr lang="en-US" sz="1200" dirty="0"/>
              <a:t> et al, JFM, 2014</a:t>
            </a:r>
          </a:p>
        </p:txBody>
      </p:sp>
      <p:sp>
        <p:nvSpPr>
          <p:cNvPr id="22" name="TextBox 21">
            <a:extLst>
              <a:ext uri="{FF2B5EF4-FFF2-40B4-BE49-F238E27FC236}">
                <a16:creationId xmlns:a16="http://schemas.microsoft.com/office/drawing/2014/main" id="{FA4A84D1-B357-8247-A892-B2973B46D209}"/>
              </a:ext>
            </a:extLst>
          </p:cNvPr>
          <p:cNvSpPr txBox="1"/>
          <p:nvPr/>
        </p:nvSpPr>
        <p:spPr>
          <a:xfrm>
            <a:off x="4275836" y="4115377"/>
            <a:ext cx="4687029" cy="461665"/>
          </a:xfrm>
          <a:prstGeom prst="rect">
            <a:avLst/>
          </a:prstGeom>
          <a:noFill/>
        </p:spPr>
        <p:txBody>
          <a:bodyPr wrap="square" rtlCol="0">
            <a:spAutoFit/>
          </a:bodyPr>
          <a:lstStyle/>
          <a:p>
            <a:r>
              <a:rPr lang="en-US" sz="1200" dirty="0"/>
              <a:t>Fuego synthetic cough simulation with droplet distribution from Yang et al, J. </a:t>
            </a:r>
            <a:r>
              <a:rPr lang="en-US" sz="1200" dirty="0" err="1"/>
              <a:t>Aersol</a:t>
            </a:r>
            <a:r>
              <a:rPr lang="en-US" sz="1200" dirty="0"/>
              <a:t> Med, 2007 including pathogen probability</a:t>
            </a:r>
          </a:p>
        </p:txBody>
      </p:sp>
    </p:spTree>
    <p:extLst>
      <p:ext uri="{BB962C8B-B14F-4D97-AF65-F5344CB8AC3E}">
        <p14:creationId xmlns:p14="http://schemas.microsoft.com/office/powerpoint/2010/main" val="142439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Why Sandia?</a:t>
            </a:r>
          </a:p>
        </p:txBody>
      </p:sp>
      <p:sp>
        <p:nvSpPr>
          <p:cNvPr id="3" name="Slide Number Placeholder 2"/>
          <p:cNvSpPr>
            <a:spLocks noGrp="1"/>
          </p:cNvSpPr>
          <p:nvPr>
            <p:ph type="sldNum" sz="quarter" idx="4"/>
          </p:nvPr>
        </p:nvSpPr>
        <p:spPr/>
        <p:txBody>
          <a:bodyPr/>
          <a:lstStyle/>
          <a:p>
            <a:fld id="{4FAB73BC-B049-4115-A692-8D63A059BFB8}" type="slidenum">
              <a:rPr lang="en-US" smtClean="0"/>
              <a:pPr/>
              <a:t>28</a:t>
            </a:fld>
            <a:endParaRPr lang="en-US" dirty="0"/>
          </a:p>
        </p:txBody>
      </p:sp>
      <p:sp>
        <p:nvSpPr>
          <p:cNvPr id="4" name="Text Placeholder 3"/>
          <p:cNvSpPr>
            <a:spLocks noGrp="1"/>
          </p:cNvSpPr>
          <p:nvPr>
            <p:ph type="body" sz="quarter" idx="10"/>
          </p:nvPr>
        </p:nvSpPr>
        <p:spPr>
          <a:xfrm>
            <a:off x="615986" y="1441700"/>
            <a:ext cx="8390227" cy="3306153"/>
          </a:xfrm>
        </p:spPr>
        <p:txBody>
          <a:bodyPr>
            <a:normAutofit/>
          </a:bodyPr>
          <a:lstStyle/>
          <a:p>
            <a:pPr>
              <a:buFont typeface="Arial" charset="0"/>
              <a:buChar char="•"/>
            </a:pPr>
            <a:r>
              <a:rPr lang="en-US" dirty="0"/>
              <a:t> Thermal/Fluids Core Competency rests in turbulent, buoyant, multi-phase transport</a:t>
            </a:r>
          </a:p>
        </p:txBody>
      </p:sp>
      <p:pic>
        <p:nvPicPr>
          <p:cNvPr id="5" name="Picture 4">
            <a:extLst>
              <a:ext uri="{FF2B5EF4-FFF2-40B4-BE49-F238E27FC236}">
                <a16:creationId xmlns:a16="http://schemas.microsoft.com/office/drawing/2014/main" id="{E42303CB-E610-CB42-90E1-310C256FF2D5}"/>
              </a:ext>
            </a:extLst>
          </p:cNvPr>
          <p:cNvPicPr>
            <a:picLocks noChangeAspect="1"/>
          </p:cNvPicPr>
          <p:nvPr/>
        </p:nvPicPr>
        <p:blipFill rotWithShape="1">
          <a:blip r:embed="rId2"/>
          <a:srcRect l="38289" r="32228"/>
          <a:stretch/>
        </p:blipFill>
        <p:spPr>
          <a:xfrm>
            <a:off x="334028" y="1977239"/>
            <a:ext cx="1370436" cy="2089541"/>
          </a:xfrm>
          <a:prstGeom prst="rect">
            <a:avLst/>
          </a:prstGeom>
        </p:spPr>
      </p:pic>
      <p:sp>
        <p:nvSpPr>
          <p:cNvPr id="6" name="TextBox 5">
            <a:extLst>
              <a:ext uri="{FF2B5EF4-FFF2-40B4-BE49-F238E27FC236}">
                <a16:creationId xmlns:a16="http://schemas.microsoft.com/office/drawing/2014/main" id="{63C1F851-42E0-0F45-A11D-7E90D6B992FE}"/>
              </a:ext>
            </a:extLst>
          </p:cNvPr>
          <p:cNvSpPr txBox="1"/>
          <p:nvPr/>
        </p:nvSpPr>
        <p:spPr>
          <a:xfrm>
            <a:off x="7186779" y="2810633"/>
            <a:ext cx="2024838"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err="1"/>
              <a:t>Jofre</a:t>
            </a:r>
            <a:r>
              <a:rPr lang="en-US" sz="1200" dirty="0"/>
              <a:t>, Domino, and </a:t>
            </a:r>
            <a:r>
              <a:rPr lang="en-US" sz="1200" dirty="0" err="1"/>
              <a:t>Iaccarino</a:t>
            </a:r>
            <a:r>
              <a:rPr lang="en-US" sz="1200" dirty="0"/>
              <a:t>, IJHT, 2019</a:t>
            </a:r>
          </a:p>
          <a:p>
            <a:pPr marL="171450" indent="-171450">
              <a:buFont typeface="Arial" panose="020B0604020202020204" pitchFamily="34" charset="0"/>
              <a:buChar char="•"/>
            </a:pPr>
            <a:r>
              <a:rPr lang="en-US" sz="1200" dirty="0"/>
              <a:t>Domino, </a:t>
            </a:r>
            <a:r>
              <a:rPr lang="en-US" sz="1200" dirty="0" err="1"/>
              <a:t>Sakiavich</a:t>
            </a:r>
            <a:r>
              <a:rPr lang="en-US" sz="1200" dirty="0"/>
              <a:t>, Barone, </a:t>
            </a:r>
            <a:r>
              <a:rPr lang="en-US" sz="1200" dirty="0" err="1"/>
              <a:t>Comp&amp;F</a:t>
            </a:r>
            <a:r>
              <a:rPr lang="en-US" sz="1200" dirty="0"/>
              <a:t> 2019</a:t>
            </a:r>
          </a:p>
          <a:p>
            <a:pPr marL="171450" indent="-171450">
              <a:buFont typeface="Arial" panose="020B0604020202020204" pitchFamily="34" charset="0"/>
              <a:buChar char="•"/>
            </a:pPr>
            <a:r>
              <a:rPr lang="en-US" sz="1200" dirty="0"/>
              <a:t>Domino, JCP 2018</a:t>
            </a:r>
          </a:p>
        </p:txBody>
      </p:sp>
      <p:pic>
        <p:nvPicPr>
          <p:cNvPr id="7" name="Picture 6" descr="volumeRenderedPropellant.tif">
            <a:extLst>
              <a:ext uri="{FF2B5EF4-FFF2-40B4-BE49-F238E27FC236}">
                <a16:creationId xmlns:a16="http://schemas.microsoft.com/office/drawing/2014/main" id="{A8F6DA83-D6B1-5A46-B902-60247DF586E9}"/>
              </a:ext>
            </a:extLst>
          </p:cNvPr>
          <p:cNvPicPr>
            <a:picLocks noChangeAspect="1"/>
          </p:cNvPicPr>
          <p:nvPr/>
        </p:nvPicPr>
        <p:blipFill rotWithShape="1">
          <a:blip r:embed="rId3">
            <a:extLst>
              <a:ext uri="{28A0092B-C50C-407E-A947-70E740481C1C}">
                <a14:useLocalDpi xmlns:a14="http://schemas.microsoft.com/office/drawing/2010/main" val="0"/>
              </a:ext>
            </a:extLst>
          </a:blip>
          <a:srcRect l="9956" r="14944"/>
          <a:stretch/>
        </p:blipFill>
        <p:spPr>
          <a:xfrm>
            <a:off x="545297" y="4843849"/>
            <a:ext cx="1519987" cy="1564731"/>
          </a:xfrm>
          <a:prstGeom prst="rect">
            <a:avLst/>
          </a:prstGeom>
        </p:spPr>
      </p:pic>
      <p:pic>
        <p:nvPicPr>
          <p:cNvPr id="8" name="Picture 7" descr="stillSuppression.tiff">
            <a:extLst>
              <a:ext uri="{FF2B5EF4-FFF2-40B4-BE49-F238E27FC236}">
                <a16:creationId xmlns:a16="http://schemas.microsoft.com/office/drawing/2014/main" id="{7A184A87-6942-F644-B12F-CFB4AEA83019}"/>
              </a:ext>
            </a:extLst>
          </p:cNvPr>
          <p:cNvPicPr>
            <a:picLocks noChangeAspect="1"/>
          </p:cNvPicPr>
          <p:nvPr/>
        </p:nvPicPr>
        <p:blipFill rotWithShape="1">
          <a:blip r:embed="rId4">
            <a:extLst>
              <a:ext uri="{28A0092B-C50C-407E-A947-70E740481C1C}">
                <a14:useLocalDpi xmlns:a14="http://schemas.microsoft.com/office/drawing/2010/main" val="0"/>
              </a:ext>
            </a:extLst>
          </a:blip>
          <a:srcRect l="6262" t="8213" r="20869" b="19455"/>
          <a:stretch/>
        </p:blipFill>
        <p:spPr>
          <a:xfrm>
            <a:off x="2310720" y="4793923"/>
            <a:ext cx="1933182" cy="1679107"/>
          </a:xfrm>
          <a:prstGeom prst="rect">
            <a:avLst/>
          </a:prstGeom>
        </p:spPr>
      </p:pic>
      <p:pic>
        <p:nvPicPr>
          <p:cNvPr id="9" name="Picture 8">
            <a:extLst>
              <a:ext uri="{FF2B5EF4-FFF2-40B4-BE49-F238E27FC236}">
                <a16:creationId xmlns:a16="http://schemas.microsoft.com/office/drawing/2014/main" id="{6AA84AFE-EA9A-8B4D-BFB6-F62A0D41F6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4635" y="1785931"/>
            <a:ext cx="2276202" cy="2672483"/>
          </a:xfrm>
          <a:prstGeom prst="rect">
            <a:avLst/>
          </a:prstGeom>
        </p:spPr>
      </p:pic>
      <p:pic>
        <p:nvPicPr>
          <p:cNvPr id="10" name="Picture 9">
            <a:extLst>
              <a:ext uri="{FF2B5EF4-FFF2-40B4-BE49-F238E27FC236}">
                <a16:creationId xmlns:a16="http://schemas.microsoft.com/office/drawing/2014/main" id="{26792AA5-ECF7-D14D-9FB4-DDED82996F9A}"/>
              </a:ext>
            </a:extLst>
          </p:cNvPr>
          <p:cNvPicPr>
            <a:picLocks noChangeAspect="1"/>
          </p:cNvPicPr>
          <p:nvPr/>
        </p:nvPicPr>
        <p:blipFill>
          <a:blip r:embed="rId6"/>
          <a:stretch>
            <a:fillRect/>
          </a:stretch>
        </p:blipFill>
        <p:spPr>
          <a:xfrm>
            <a:off x="1784807" y="2363256"/>
            <a:ext cx="2390874" cy="1463040"/>
          </a:xfrm>
          <a:prstGeom prst="rect">
            <a:avLst/>
          </a:prstGeom>
        </p:spPr>
      </p:pic>
      <p:sp>
        <p:nvSpPr>
          <p:cNvPr id="11" name="TextBox 10">
            <a:extLst>
              <a:ext uri="{FF2B5EF4-FFF2-40B4-BE49-F238E27FC236}">
                <a16:creationId xmlns:a16="http://schemas.microsoft.com/office/drawing/2014/main" id="{3BDCF25C-AB54-7245-93DE-A2D4B06D4BFD}"/>
              </a:ext>
            </a:extLst>
          </p:cNvPr>
          <p:cNvSpPr txBox="1"/>
          <p:nvPr/>
        </p:nvSpPr>
        <p:spPr>
          <a:xfrm>
            <a:off x="1704464" y="4338575"/>
            <a:ext cx="1637564" cy="369332"/>
          </a:xfrm>
          <a:prstGeom prst="rect">
            <a:avLst/>
          </a:prstGeom>
          <a:noFill/>
        </p:spPr>
        <p:txBody>
          <a:bodyPr wrap="none" rtlCol="0">
            <a:spAutoFit/>
          </a:bodyPr>
          <a:lstStyle/>
          <a:p>
            <a:r>
              <a:rPr lang="en-US" dirty="0"/>
              <a:t>Turbulent jets</a:t>
            </a:r>
          </a:p>
        </p:txBody>
      </p:sp>
      <p:sp>
        <p:nvSpPr>
          <p:cNvPr id="12" name="TextBox 11">
            <a:extLst>
              <a:ext uri="{FF2B5EF4-FFF2-40B4-BE49-F238E27FC236}">
                <a16:creationId xmlns:a16="http://schemas.microsoft.com/office/drawing/2014/main" id="{471AE93F-1C2A-0945-B4F8-EAF9E77DCDF0}"/>
              </a:ext>
            </a:extLst>
          </p:cNvPr>
          <p:cNvSpPr txBox="1"/>
          <p:nvPr/>
        </p:nvSpPr>
        <p:spPr>
          <a:xfrm>
            <a:off x="4633006" y="4338575"/>
            <a:ext cx="2557110" cy="369332"/>
          </a:xfrm>
          <a:prstGeom prst="rect">
            <a:avLst/>
          </a:prstGeom>
          <a:noFill/>
        </p:spPr>
        <p:txBody>
          <a:bodyPr wrap="none" rtlCol="0">
            <a:spAutoFit/>
          </a:bodyPr>
          <a:lstStyle/>
          <a:p>
            <a:r>
              <a:rPr lang="en-US" dirty="0"/>
              <a:t>Buoyant plumes/whirls</a:t>
            </a:r>
          </a:p>
        </p:txBody>
      </p:sp>
      <p:sp>
        <p:nvSpPr>
          <p:cNvPr id="14" name="TextBox 13">
            <a:extLst>
              <a:ext uri="{FF2B5EF4-FFF2-40B4-BE49-F238E27FC236}">
                <a16:creationId xmlns:a16="http://schemas.microsoft.com/office/drawing/2014/main" id="{05DA4C88-9911-5246-9E00-FE3D4076BF28}"/>
              </a:ext>
            </a:extLst>
          </p:cNvPr>
          <p:cNvSpPr txBox="1"/>
          <p:nvPr/>
        </p:nvSpPr>
        <p:spPr>
          <a:xfrm>
            <a:off x="334952" y="6488668"/>
            <a:ext cx="2978701" cy="369332"/>
          </a:xfrm>
          <a:prstGeom prst="rect">
            <a:avLst/>
          </a:prstGeom>
          <a:noFill/>
        </p:spPr>
        <p:txBody>
          <a:bodyPr wrap="none" rtlCol="0">
            <a:spAutoFit/>
          </a:bodyPr>
          <a:lstStyle/>
          <a:p>
            <a:r>
              <a:rPr lang="en-US" dirty="0"/>
              <a:t>Deposition and suppression</a:t>
            </a:r>
          </a:p>
        </p:txBody>
      </p:sp>
      <p:sp>
        <p:nvSpPr>
          <p:cNvPr id="17" name="TextBox 16">
            <a:extLst>
              <a:ext uri="{FF2B5EF4-FFF2-40B4-BE49-F238E27FC236}">
                <a16:creationId xmlns:a16="http://schemas.microsoft.com/office/drawing/2014/main" id="{B9187722-AB2B-1F40-9195-6499A1B62770}"/>
              </a:ext>
            </a:extLst>
          </p:cNvPr>
          <p:cNvSpPr txBox="1"/>
          <p:nvPr/>
        </p:nvSpPr>
        <p:spPr>
          <a:xfrm>
            <a:off x="5873538" y="6488668"/>
            <a:ext cx="3329758" cy="369332"/>
          </a:xfrm>
          <a:prstGeom prst="rect">
            <a:avLst/>
          </a:prstGeom>
          <a:noFill/>
        </p:spPr>
        <p:txBody>
          <a:bodyPr wrap="square" rtlCol="0">
            <a:spAutoFit/>
          </a:bodyPr>
          <a:lstStyle/>
          <a:p>
            <a:r>
              <a:rPr lang="en-US" dirty="0"/>
              <a:t>Quality unstructured </a:t>
            </a:r>
            <a:r>
              <a:rPr lang="en-US" dirty="0" err="1"/>
              <a:t>numerics</a:t>
            </a:r>
            <a:endParaRPr lang="en-US" dirty="0"/>
          </a:p>
        </p:txBody>
      </p:sp>
      <p:pic>
        <p:nvPicPr>
          <p:cNvPr id="18" name="Picture 17">
            <a:extLst>
              <a:ext uri="{FF2B5EF4-FFF2-40B4-BE49-F238E27FC236}">
                <a16:creationId xmlns:a16="http://schemas.microsoft.com/office/drawing/2014/main" id="{E9D089A6-71FD-764C-B570-565082760E37}"/>
              </a:ext>
            </a:extLst>
          </p:cNvPr>
          <p:cNvPicPr>
            <a:picLocks noChangeAspect="1"/>
          </p:cNvPicPr>
          <p:nvPr/>
        </p:nvPicPr>
        <p:blipFill rotWithShape="1">
          <a:blip r:embed="rId7"/>
          <a:srcRect l="9886" t="24292" r="10458" b="27499"/>
          <a:stretch/>
        </p:blipFill>
        <p:spPr>
          <a:xfrm>
            <a:off x="6198928" y="4584105"/>
            <a:ext cx="2619395" cy="2051543"/>
          </a:xfrm>
          <a:prstGeom prst="rect">
            <a:avLst/>
          </a:prstGeom>
        </p:spPr>
      </p:pic>
      <p:pic>
        <p:nvPicPr>
          <p:cNvPr id="19" name="Picture 18">
            <a:extLst>
              <a:ext uri="{FF2B5EF4-FFF2-40B4-BE49-F238E27FC236}">
                <a16:creationId xmlns:a16="http://schemas.microsoft.com/office/drawing/2014/main" id="{E39995A2-4D80-9148-99D6-9F98AFC003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375" y="4794510"/>
            <a:ext cx="957751" cy="485773"/>
          </a:xfrm>
          <a:prstGeom prst="rect">
            <a:avLst/>
          </a:prstGeom>
        </p:spPr>
      </p:pic>
      <p:pic>
        <p:nvPicPr>
          <p:cNvPr id="20" name="Picture 19">
            <a:extLst>
              <a:ext uri="{FF2B5EF4-FFF2-40B4-BE49-F238E27FC236}">
                <a16:creationId xmlns:a16="http://schemas.microsoft.com/office/drawing/2014/main" id="{C9D5D115-FB4F-184E-A051-8A70ED0CE4AB}"/>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6719937" y="6022015"/>
            <a:ext cx="818480" cy="224206"/>
          </a:xfrm>
          <a:prstGeom prst="rect">
            <a:avLst/>
          </a:prstGeom>
        </p:spPr>
      </p:pic>
      <p:pic>
        <p:nvPicPr>
          <p:cNvPr id="15" name="Picture 14">
            <a:extLst>
              <a:ext uri="{FF2B5EF4-FFF2-40B4-BE49-F238E27FC236}">
                <a16:creationId xmlns:a16="http://schemas.microsoft.com/office/drawing/2014/main" id="{FE9B5152-E0A0-264C-A745-DFB561876494}"/>
              </a:ext>
            </a:extLst>
          </p:cNvPr>
          <p:cNvPicPr>
            <a:picLocks noChangeAspect="1"/>
          </p:cNvPicPr>
          <p:nvPr/>
        </p:nvPicPr>
        <p:blipFill rotWithShape="1">
          <a:blip r:embed="rId10"/>
          <a:srcRect l="18375" t="27767" r="18925" b="27069"/>
          <a:stretch/>
        </p:blipFill>
        <p:spPr>
          <a:xfrm>
            <a:off x="4350746" y="5116396"/>
            <a:ext cx="1815795" cy="980952"/>
          </a:xfrm>
          <a:prstGeom prst="rect">
            <a:avLst/>
          </a:prstGeom>
        </p:spPr>
      </p:pic>
      <p:sp>
        <p:nvSpPr>
          <p:cNvPr id="16" name="TextBox 15">
            <a:extLst>
              <a:ext uri="{FF2B5EF4-FFF2-40B4-BE49-F238E27FC236}">
                <a16:creationId xmlns:a16="http://schemas.microsoft.com/office/drawing/2014/main" id="{BBBC12C8-A09E-EC4B-83A4-FC44CE6696B4}"/>
              </a:ext>
            </a:extLst>
          </p:cNvPr>
          <p:cNvSpPr txBox="1"/>
          <p:nvPr/>
        </p:nvSpPr>
        <p:spPr>
          <a:xfrm>
            <a:off x="3987240" y="6488668"/>
            <a:ext cx="1876989" cy="369332"/>
          </a:xfrm>
          <a:prstGeom prst="rect">
            <a:avLst/>
          </a:prstGeom>
          <a:noFill/>
        </p:spPr>
        <p:txBody>
          <a:bodyPr wrap="none" rtlCol="0">
            <a:spAutoFit/>
          </a:bodyPr>
          <a:lstStyle/>
          <a:p>
            <a:r>
              <a:rPr lang="en-US" dirty="0"/>
              <a:t>Vortex dynamics</a:t>
            </a:r>
          </a:p>
        </p:txBody>
      </p:sp>
    </p:spTree>
    <p:extLst>
      <p:ext uri="{BB962C8B-B14F-4D97-AF65-F5344CB8AC3E}">
        <p14:creationId xmlns:p14="http://schemas.microsoft.com/office/powerpoint/2010/main" val="10414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Primary Objective: Establish a Credible High-Fidelity Multi-physics Tool</a:t>
            </a:r>
          </a:p>
        </p:txBody>
      </p:sp>
      <p:sp>
        <p:nvSpPr>
          <p:cNvPr id="3" name="Slide Number Placeholder 2"/>
          <p:cNvSpPr>
            <a:spLocks noGrp="1"/>
          </p:cNvSpPr>
          <p:nvPr>
            <p:ph type="sldNum" sz="quarter" idx="4"/>
          </p:nvPr>
        </p:nvSpPr>
        <p:spPr/>
        <p:txBody>
          <a:bodyPr/>
          <a:lstStyle/>
          <a:p>
            <a:fld id="{4FAB73BC-B049-4115-A692-8D63A059BFB8}" type="slidenum">
              <a:rPr lang="en-US" smtClean="0"/>
              <a:pPr/>
              <a:t>29</a:t>
            </a:fld>
            <a:endParaRPr lang="en-US" dirty="0"/>
          </a:p>
        </p:txBody>
      </p:sp>
      <p:sp>
        <p:nvSpPr>
          <p:cNvPr id="6" name="TextBox 5">
            <a:extLst>
              <a:ext uri="{FF2B5EF4-FFF2-40B4-BE49-F238E27FC236}">
                <a16:creationId xmlns:a16="http://schemas.microsoft.com/office/drawing/2014/main" id="{39B4F2EF-9254-B649-9C15-D4AA5FA04960}"/>
              </a:ext>
            </a:extLst>
          </p:cNvPr>
          <p:cNvSpPr txBox="1"/>
          <p:nvPr/>
        </p:nvSpPr>
        <p:spPr>
          <a:xfrm>
            <a:off x="-1" y="3429000"/>
            <a:ext cx="4813301" cy="1077218"/>
          </a:xfrm>
          <a:prstGeom prst="rect">
            <a:avLst/>
          </a:prstGeom>
          <a:noFill/>
        </p:spPr>
        <p:txBody>
          <a:bodyPr wrap="square" rtlCol="0">
            <a:spAutoFit/>
          </a:bodyPr>
          <a:lstStyle/>
          <a:p>
            <a:r>
              <a:rPr lang="en-US" sz="1600" dirty="0"/>
              <a:t>Validation for droplet </a:t>
            </a:r>
            <a:r>
              <a:rPr lang="en-US" sz="1600" dirty="0" err="1"/>
              <a:t>evaporation</a:t>
            </a:r>
            <a:r>
              <a:rPr lang="en-US" sz="1600" baseline="30000" dirty="0" err="1"/>
              <a:t>Ranz&amp;Marshall</a:t>
            </a:r>
            <a:r>
              <a:rPr lang="en-US" sz="1600" baseline="30000" dirty="0"/>
              <a:t>, 1952; </a:t>
            </a:r>
            <a:r>
              <a:rPr lang="en-US" sz="1600" baseline="30000" dirty="0" err="1"/>
              <a:t>Hamey</a:t>
            </a:r>
            <a:r>
              <a:rPr lang="en-US" sz="1600" baseline="30000" dirty="0"/>
              <a:t>, 1982</a:t>
            </a:r>
            <a:r>
              <a:rPr lang="en-US" sz="1600" dirty="0"/>
              <a:t> and plume </a:t>
            </a:r>
            <a:r>
              <a:rPr lang="en-US" sz="1600" dirty="0" err="1"/>
              <a:t>dynamics</a:t>
            </a:r>
            <a:r>
              <a:rPr lang="en-US" sz="1600" baseline="30000" dirty="0" err="1"/>
              <a:t>Fan</a:t>
            </a:r>
            <a:r>
              <a:rPr lang="en-US" sz="1600" baseline="30000" dirty="0"/>
              <a:t>, 1967</a:t>
            </a:r>
            <a:r>
              <a:rPr lang="en-US" sz="1600" dirty="0"/>
              <a:t> </a:t>
            </a:r>
          </a:p>
          <a:p>
            <a:pPr marL="742950" lvl="1" indent="-285750">
              <a:buFont typeface="Arial" panose="020B0604020202020204" pitchFamily="34" charset="0"/>
              <a:buChar char="•"/>
            </a:pPr>
            <a:r>
              <a:rPr lang="en-US" sz="1600" dirty="0"/>
              <a:t>Goal: Close the credibility gaps from previous COVIOD-19 work</a:t>
            </a:r>
          </a:p>
        </p:txBody>
      </p:sp>
      <p:sp>
        <p:nvSpPr>
          <p:cNvPr id="9" name="TextBox 8">
            <a:extLst>
              <a:ext uri="{FF2B5EF4-FFF2-40B4-BE49-F238E27FC236}">
                <a16:creationId xmlns:a16="http://schemas.microsoft.com/office/drawing/2014/main" id="{6A29D402-5426-F847-851D-F5EF7133650B}"/>
              </a:ext>
            </a:extLst>
          </p:cNvPr>
          <p:cNvSpPr txBox="1"/>
          <p:nvPr/>
        </p:nvSpPr>
        <p:spPr>
          <a:xfrm>
            <a:off x="11434" y="6009595"/>
            <a:ext cx="5563865" cy="830997"/>
          </a:xfrm>
          <a:prstGeom prst="rect">
            <a:avLst/>
          </a:prstGeom>
          <a:noFill/>
        </p:spPr>
        <p:txBody>
          <a:bodyPr wrap="square" rtlCol="0">
            <a:spAutoFit/>
          </a:bodyPr>
          <a:lstStyle/>
          <a:p>
            <a:r>
              <a:rPr lang="en-US" sz="1600" dirty="0"/>
              <a:t>Deploy multi-physics code capability: Sierra/Fuego low-Mach turbulent reacting flow code with point-</a:t>
            </a:r>
            <a:r>
              <a:rPr lang="en-US" sz="1600" dirty="0" err="1"/>
              <a:t>Lagrangian</a:t>
            </a:r>
            <a:r>
              <a:rPr lang="en-US" sz="1600" dirty="0"/>
              <a:t> coupling</a:t>
            </a:r>
          </a:p>
        </p:txBody>
      </p:sp>
      <p:pic>
        <p:nvPicPr>
          <p:cNvPr id="17" name="Picture 16">
            <a:extLst>
              <a:ext uri="{FF2B5EF4-FFF2-40B4-BE49-F238E27FC236}">
                <a16:creationId xmlns:a16="http://schemas.microsoft.com/office/drawing/2014/main" id="{823E6007-0F01-C346-88FF-70ED2F48EDEE}"/>
              </a:ext>
            </a:extLst>
          </p:cNvPr>
          <p:cNvPicPr>
            <a:picLocks noChangeAspect="1"/>
          </p:cNvPicPr>
          <p:nvPr/>
        </p:nvPicPr>
        <p:blipFill>
          <a:blip r:embed="rId2"/>
          <a:stretch>
            <a:fillRect/>
          </a:stretch>
        </p:blipFill>
        <p:spPr>
          <a:xfrm>
            <a:off x="5359965" y="810731"/>
            <a:ext cx="3521838" cy="2057400"/>
          </a:xfrm>
          <a:prstGeom prst="rect">
            <a:avLst/>
          </a:prstGeom>
        </p:spPr>
      </p:pic>
      <p:pic>
        <p:nvPicPr>
          <p:cNvPr id="19" name="Picture 18">
            <a:extLst>
              <a:ext uri="{FF2B5EF4-FFF2-40B4-BE49-F238E27FC236}">
                <a16:creationId xmlns:a16="http://schemas.microsoft.com/office/drawing/2014/main" id="{3A93CF08-1788-C843-B81A-E70E3393DCD3}"/>
              </a:ext>
            </a:extLst>
          </p:cNvPr>
          <p:cNvPicPr>
            <a:picLocks noChangeAspect="1"/>
          </p:cNvPicPr>
          <p:nvPr/>
        </p:nvPicPr>
        <p:blipFill>
          <a:blip r:embed="rId3"/>
          <a:stretch>
            <a:fillRect/>
          </a:stretch>
        </p:blipFill>
        <p:spPr>
          <a:xfrm>
            <a:off x="5359965" y="2805665"/>
            <a:ext cx="3521838" cy="2057400"/>
          </a:xfrm>
          <a:prstGeom prst="rect">
            <a:avLst/>
          </a:prstGeom>
        </p:spPr>
      </p:pic>
      <p:pic>
        <p:nvPicPr>
          <p:cNvPr id="21" name="Picture 20">
            <a:extLst>
              <a:ext uri="{FF2B5EF4-FFF2-40B4-BE49-F238E27FC236}">
                <a16:creationId xmlns:a16="http://schemas.microsoft.com/office/drawing/2014/main" id="{58574B86-98B4-FD49-854E-0A21FE14EF63}"/>
              </a:ext>
            </a:extLst>
          </p:cNvPr>
          <p:cNvPicPr>
            <a:picLocks noChangeAspect="1"/>
          </p:cNvPicPr>
          <p:nvPr/>
        </p:nvPicPr>
        <p:blipFill>
          <a:blip r:embed="rId4"/>
          <a:stretch>
            <a:fillRect/>
          </a:stretch>
        </p:blipFill>
        <p:spPr>
          <a:xfrm>
            <a:off x="5359965" y="4800600"/>
            <a:ext cx="3521838" cy="2057400"/>
          </a:xfrm>
          <a:prstGeom prst="rect">
            <a:avLst/>
          </a:prstGeom>
        </p:spPr>
      </p:pic>
      <p:pic>
        <p:nvPicPr>
          <p:cNvPr id="23" name="Picture 22">
            <a:extLst>
              <a:ext uri="{FF2B5EF4-FFF2-40B4-BE49-F238E27FC236}">
                <a16:creationId xmlns:a16="http://schemas.microsoft.com/office/drawing/2014/main" id="{F9FCDBF2-DF9E-2A43-ABDC-D3DA397D3162}"/>
              </a:ext>
            </a:extLst>
          </p:cNvPr>
          <p:cNvPicPr>
            <a:picLocks noChangeAspect="1"/>
          </p:cNvPicPr>
          <p:nvPr/>
        </p:nvPicPr>
        <p:blipFill>
          <a:blip r:embed="rId5"/>
          <a:stretch>
            <a:fillRect/>
          </a:stretch>
        </p:blipFill>
        <p:spPr>
          <a:xfrm>
            <a:off x="6796729" y="810730"/>
            <a:ext cx="2260524" cy="907856"/>
          </a:xfrm>
          <a:prstGeom prst="rect">
            <a:avLst/>
          </a:prstGeom>
        </p:spPr>
      </p:pic>
      <p:sp>
        <p:nvSpPr>
          <p:cNvPr id="16" name="TextBox 15">
            <a:extLst>
              <a:ext uri="{FF2B5EF4-FFF2-40B4-BE49-F238E27FC236}">
                <a16:creationId xmlns:a16="http://schemas.microsoft.com/office/drawing/2014/main" id="{D525DD1C-B8CE-A549-92BB-2AA009429C61}"/>
              </a:ext>
            </a:extLst>
          </p:cNvPr>
          <p:cNvSpPr txBox="1"/>
          <p:nvPr/>
        </p:nvSpPr>
        <p:spPr>
          <a:xfrm>
            <a:off x="7186785" y="2921000"/>
            <a:ext cx="1885518" cy="1169551"/>
          </a:xfrm>
          <a:prstGeom prst="rect">
            <a:avLst/>
          </a:prstGeom>
          <a:solidFill>
            <a:schemeClr val="bg2"/>
          </a:solidFill>
        </p:spPr>
        <p:txBody>
          <a:bodyPr wrap="square" rtlCol="0">
            <a:spAutoFit/>
          </a:bodyPr>
          <a:lstStyle/>
          <a:p>
            <a:r>
              <a:rPr lang="en-US" sz="1400" dirty="0"/>
              <a:t>Multi-physics coughs passive breathing fluid/droplet simulations </a:t>
            </a:r>
            <a:r>
              <a:rPr lang="en-US" sz="1400" dirty="0" err="1"/>
              <a:t>w;w</a:t>
            </a:r>
            <a:r>
              <a:rPr lang="en-US" sz="1400" dirty="0"/>
              <a:t>/o crossflow/plexiglass</a:t>
            </a:r>
          </a:p>
        </p:txBody>
      </p:sp>
      <p:pic>
        <p:nvPicPr>
          <p:cNvPr id="18" name="Picture 17" descr="volumeRenderedPropellant.tif">
            <a:extLst>
              <a:ext uri="{FF2B5EF4-FFF2-40B4-BE49-F238E27FC236}">
                <a16:creationId xmlns:a16="http://schemas.microsoft.com/office/drawing/2014/main" id="{BB9645B9-1287-6741-BA31-27C7324F0F31}"/>
              </a:ext>
            </a:extLst>
          </p:cNvPr>
          <p:cNvPicPr>
            <a:picLocks noChangeAspect="1"/>
          </p:cNvPicPr>
          <p:nvPr/>
        </p:nvPicPr>
        <p:blipFill rotWithShape="1">
          <a:blip r:embed="rId6">
            <a:extLst>
              <a:ext uri="{28A0092B-C50C-407E-A947-70E740481C1C}">
                <a14:useLocalDpi xmlns:a14="http://schemas.microsoft.com/office/drawing/2010/main" val="0"/>
              </a:ext>
            </a:extLst>
          </a:blip>
          <a:srcRect l="9956" r="14944"/>
          <a:stretch/>
        </p:blipFill>
        <p:spPr>
          <a:xfrm>
            <a:off x="98233" y="4455231"/>
            <a:ext cx="1519987" cy="1564731"/>
          </a:xfrm>
          <a:prstGeom prst="rect">
            <a:avLst/>
          </a:prstGeom>
        </p:spPr>
      </p:pic>
      <p:pic>
        <p:nvPicPr>
          <p:cNvPr id="20" name="Picture 19" descr="stillSuppression.tiff">
            <a:extLst>
              <a:ext uri="{FF2B5EF4-FFF2-40B4-BE49-F238E27FC236}">
                <a16:creationId xmlns:a16="http://schemas.microsoft.com/office/drawing/2014/main" id="{1CE44F0F-EF6E-BE49-BB8D-EC02B864DAE7}"/>
              </a:ext>
            </a:extLst>
          </p:cNvPr>
          <p:cNvPicPr>
            <a:picLocks noChangeAspect="1"/>
          </p:cNvPicPr>
          <p:nvPr/>
        </p:nvPicPr>
        <p:blipFill rotWithShape="1">
          <a:blip r:embed="rId7">
            <a:extLst>
              <a:ext uri="{28A0092B-C50C-407E-A947-70E740481C1C}">
                <a14:useLocalDpi xmlns:a14="http://schemas.microsoft.com/office/drawing/2010/main" val="0"/>
              </a:ext>
            </a:extLst>
          </a:blip>
          <a:srcRect l="6262" t="8213" r="20869" b="19455"/>
          <a:stretch/>
        </p:blipFill>
        <p:spPr>
          <a:xfrm>
            <a:off x="1685052" y="4414601"/>
            <a:ext cx="1933182" cy="1679107"/>
          </a:xfrm>
          <a:prstGeom prst="rect">
            <a:avLst/>
          </a:prstGeom>
        </p:spPr>
      </p:pic>
      <p:pic>
        <p:nvPicPr>
          <p:cNvPr id="22" name="Picture 21">
            <a:extLst>
              <a:ext uri="{FF2B5EF4-FFF2-40B4-BE49-F238E27FC236}">
                <a16:creationId xmlns:a16="http://schemas.microsoft.com/office/drawing/2014/main" id="{030D80A9-8278-084B-9624-C5A5C52A84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84036" y="4520120"/>
            <a:ext cx="1240737" cy="1456746"/>
          </a:xfrm>
          <a:prstGeom prst="rect">
            <a:avLst/>
          </a:prstGeom>
        </p:spPr>
      </p:pic>
      <p:pic>
        <p:nvPicPr>
          <p:cNvPr id="24" name="Picture 23">
            <a:extLst>
              <a:ext uri="{FF2B5EF4-FFF2-40B4-BE49-F238E27FC236}">
                <a16:creationId xmlns:a16="http://schemas.microsoft.com/office/drawing/2014/main" id="{6681AB5E-6A0C-C147-8DE2-514620C01803}"/>
              </a:ext>
            </a:extLst>
          </p:cNvPr>
          <p:cNvPicPr>
            <a:picLocks noChangeAspect="1"/>
          </p:cNvPicPr>
          <p:nvPr/>
        </p:nvPicPr>
        <p:blipFill rotWithShape="1">
          <a:blip r:embed="rId9"/>
          <a:srcRect l="18375" t="27767" r="18925" b="27069"/>
          <a:stretch/>
        </p:blipFill>
        <p:spPr>
          <a:xfrm>
            <a:off x="4204871" y="3893221"/>
            <a:ext cx="1099841" cy="594170"/>
          </a:xfrm>
          <a:prstGeom prst="rect">
            <a:avLst/>
          </a:prstGeom>
        </p:spPr>
      </p:pic>
      <p:pic>
        <p:nvPicPr>
          <p:cNvPr id="7" name="Picture 6">
            <a:extLst>
              <a:ext uri="{FF2B5EF4-FFF2-40B4-BE49-F238E27FC236}">
                <a16:creationId xmlns:a16="http://schemas.microsoft.com/office/drawing/2014/main" id="{ED6763CC-85ED-F948-927D-1DD5889BB8B6}"/>
              </a:ext>
            </a:extLst>
          </p:cNvPr>
          <p:cNvPicPr>
            <a:picLocks noChangeAspect="1"/>
          </p:cNvPicPr>
          <p:nvPr/>
        </p:nvPicPr>
        <p:blipFill>
          <a:blip r:embed="rId10"/>
          <a:stretch>
            <a:fillRect/>
          </a:stretch>
        </p:blipFill>
        <p:spPr>
          <a:xfrm>
            <a:off x="201634" y="999486"/>
            <a:ext cx="3327157" cy="2381200"/>
          </a:xfrm>
          <a:prstGeom prst="rect">
            <a:avLst/>
          </a:prstGeom>
        </p:spPr>
      </p:pic>
      <p:pic>
        <p:nvPicPr>
          <p:cNvPr id="25" name="Picture 24">
            <a:extLst>
              <a:ext uri="{FF2B5EF4-FFF2-40B4-BE49-F238E27FC236}">
                <a16:creationId xmlns:a16="http://schemas.microsoft.com/office/drawing/2014/main" id="{3E831488-32EA-5C4F-A9D1-514B7FD9BCB8}"/>
              </a:ext>
            </a:extLst>
          </p:cNvPr>
          <p:cNvPicPr>
            <a:picLocks noChangeAspect="1"/>
          </p:cNvPicPr>
          <p:nvPr/>
        </p:nvPicPr>
        <p:blipFill rotWithShape="1">
          <a:blip r:embed="rId11"/>
          <a:srcRect l="45878" r="9099" b="15568"/>
          <a:stretch/>
        </p:blipFill>
        <p:spPr>
          <a:xfrm>
            <a:off x="3180839" y="949802"/>
            <a:ext cx="1689907" cy="1451116"/>
          </a:xfrm>
          <a:prstGeom prst="rect">
            <a:avLst/>
          </a:prstGeom>
        </p:spPr>
      </p:pic>
    </p:spTree>
    <p:extLst>
      <p:ext uri="{BB962C8B-B14F-4D97-AF65-F5344CB8AC3E}">
        <p14:creationId xmlns:p14="http://schemas.microsoft.com/office/powerpoint/2010/main" val="283568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Proposed Math Model Suite (Eulerian)</a:t>
            </a:r>
          </a:p>
        </p:txBody>
      </p:sp>
      <p:sp>
        <p:nvSpPr>
          <p:cNvPr id="3" name="Slide Number Placeholder 2"/>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p:cNvSpPr>
            <a:spLocks noGrp="1"/>
          </p:cNvSpPr>
          <p:nvPr>
            <p:ph type="body" sz="quarter" idx="10"/>
          </p:nvPr>
        </p:nvSpPr>
        <p:spPr>
          <a:xfrm>
            <a:off x="615987" y="1441700"/>
            <a:ext cx="8202336" cy="5284777"/>
          </a:xfrm>
        </p:spPr>
        <p:txBody>
          <a:bodyPr>
            <a:normAutofit/>
          </a:bodyPr>
          <a:lstStyle/>
          <a:p>
            <a:pPr>
              <a:buFont typeface="Arial" charset="0"/>
              <a:buChar char="•"/>
            </a:pPr>
            <a:r>
              <a:rPr lang="en-US" dirty="0"/>
              <a:t> Variable-density low-Mach Eulerian/point-</a:t>
            </a:r>
            <a:r>
              <a:rPr lang="en-US" dirty="0" err="1"/>
              <a:t>Lagrangian</a:t>
            </a:r>
            <a:r>
              <a:rPr lang="en-US" dirty="0"/>
              <a:t> multi-physics coupling</a:t>
            </a:r>
          </a:p>
          <a:p>
            <a:pPr>
              <a:buFont typeface="Arial" charset="0"/>
              <a:buChar char="•"/>
            </a:pPr>
            <a:r>
              <a:rPr lang="en-US" dirty="0"/>
              <a:t> Large-eddy simulation-based (low-pass spatial filter); RANS supported, not considered</a:t>
            </a:r>
          </a:p>
          <a:p>
            <a:pPr>
              <a:buFont typeface="Arial" charset="0"/>
              <a:buChar char="•"/>
            </a:pPr>
            <a:r>
              <a:rPr lang="en-US" dirty="0"/>
              <a:t> </a:t>
            </a:r>
            <a:r>
              <a:rPr lang="en-US" dirty="0" err="1"/>
              <a:t>S</a:t>
            </a:r>
            <a:r>
              <a:rPr lang="en-US" baseline="-25000" dirty="0" err="1"/>
              <a:t>k</a:t>
            </a:r>
            <a:r>
              <a:rPr lang="en-US" dirty="0"/>
              <a:t> represents coupling from </a:t>
            </a:r>
            <a:r>
              <a:rPr lang="en-US" dirty="0" err="1"/>
              <a:t>Lagrangian</a:t>
            </a:r>
            <a:r>
              <a:rPr lang="en-US" dirty="0"/>
              <a:t> evolution and represents source/sink of mass, momentum, energy, and species</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p:pic>
        <p:nvPicPr>
          <p:cNvPr id="7" name="Picture 6">
            <a:extLst>
              <a:ext uri="{FF2B5EF4-FFF2-40B4-BE49-F238E27FC236}">
                <a16:creationId xmlns:a16="http://schemas.microsoft.com/office/drawing/2014/main" id="{5B9552D6-A09D-1B44-A864-DD35559D76E8}"/>
              </a:ext>
            </a:extLst>
          </p:cNvPr>
          <p:cNvPicPr>
            <a:picLocks noChangeAspect="1"/>
          </p:cNvPicPr>
          <p:nvPr/>
        </p:nvPicPr>
        <p:blipFill rotWithShape="1">
          <a:blip r:embed="rId2"/>
          <a:srcRect t="46377"/>
          <a:stretch/>
        </p:blipFill>
        <p:spPr>
          <a:xfrm>
            <a:off x="58977" y="3428996"/>
            <a:ext cx="6718300" cy="1470975"/>
          </a:xfrm>
          <a:prstGeom prst="rect">
            <a:avLst/>
          </a:prstGeom>
        </p:spPr>
      </p:pic>
      <p:pic>
        <p:nvPicPr>
          <p:cNvPr id="10" name="Picture 9">
            <a:extLst>
              <a:ext uri="{FF2B5EF4-FFF2-40B4-BE49-F238E27FC236}">
                <a16:creationId xmlns:a16="http://schemas.microsoft.com/office/drawing/2014/main" id="{E03F5C88-788E-1444-AAB7-0ADA7CB671FD}"/>
              </a:ext>
            </a:extLst>
          </p:cNvPr>
          <p:cNvPicPr>
            <a:picLocks noChangeAspect="1"/>
          </p:cNvPicPr>
          <p:nvPr/>
        </p:nvPicPr>
        <p:blipFill rotWithShape="1">
          <a:blip r:embed="rId3"/>
          <a:srcRect l="10891" t="59909" r="27470" b="7248"/>
          <a:stretch/>
        </p:blipFill>
        <p:spPr>
          <a:xfrm>
            <a:off x="6723586" y="3439895"/>
            <a:ext cx="2097937" cy="604802"/>
          </a:xfrm>
          <a:prstGeom prst="rect">
            <a:avLst/>
          </a:prstGeom>
        </p:spPr>
      </p:pic>
      <p:pic>
        <p:nvPicPr>
          <p:cNvPr id="16" name="Picture 15">
            <a:extLst>
              <a:ext uri="{FF2B5EF4-FFF2-40B4-BE49-F238E27FC236}">
                <a16:creationId xmlns:a16="http://schemas.microsoft.com/office/drawing/2014/main" id="{FF95DAFD-84D8-C845-AA70-4AE33A2EF201}"/>
              </a:ext>
            </a:extLst>
          </p:cNvPr>
          <p:cNvPicPr>
            <a:picLocks noChangeAspect="1"/>
          </p:cNvPicPr>
          <p:nvPr/>
        </p:nvPicPr>
        <p:blipFill rotWithShape="1">
          <a:blip r:embed="rId4"/>
          <a:srcRect t="17960" b="11373"/>
          <a:stretch/>
        </p:blipFill>
        <p:spPr>
          <a:xfrm>
            <a:off x="447855" y="4673731"/>
            <a:ext cx="6845300" cy="700028"/>
          </a:xfrm>
          <a:prstGeom prst="rect">
            <a:avLst/>
          </a:prstGeom>
        </p:spPr>
      </p:pic>
      <p:pic>
        <p:nvPicPr>
          <p:cNvPr id="27" name="Picture 26">
            <a:extLst>
              <a:ext uri="{FF2B5EF4-FFF2-40B4-BE49-F238E27FC236}">
                <a16:creationId xmlns:a16="http://schemas.microsoft.com/office/drawing/2014/main" id="{B54F254E-A005-6A49-9AA5-3D2E3CB6B86C}"/>
              </a:ext>
            </a:extLst>
          </p:cNvPr>
          <p:cNvPicPr>
            <a:picLocks noChangeAspect="1"/>
          </p:cNvPicPr>
          <p:nvPr/>
        </p:nvPicPr>
        <p:blipFill rotWithShape="1">
          <a:blip r:embed="rId3"/>
          <a:srcRect l="5459" r="19775" b="59909"/>
          <a:stretch/>
        </p:blipFill>
        <p:spPr>
          <a:xfrm>
            <a:off x="383989" y="5954129"/>
            <a:ext cx="2544752" cy="738277"/>
          </a:xfrm>
          <a:prstGeom prst="rect">
            <a:avLst/>
          </a:prstGeom>
        </p:spPr>
      </p:pic>
      <p:pic>
        <p:nvPicPr>
          <p:cNvPr id="28" name="Picture 27">
            <a:extLst>
              <a:ext uri="{FF2B5EF4-FFF2-40B4-BE49-F238E27FC236}">
                <a16:creationId xmlns:a16="http://schemas.microsoft.com/office/drawing/2014/main" id="{B9C02818-3A0E-8740-AAD8-A98610B5CAE8}"/>
              </a:ext>
            </a:extLst>
          </p:cNvPr>
          <p:cNvPicPr>
            <a:picLocks noChangeAspect="1"/>
          </p:cNvPicPr>
          <p:nvPr/>
        </p:nvPicPr>
        <p:blipFill>
          <a:blip r:embed="rId5"/>
          <a:stretch>
            <a:fillRect/>
          </a:stretch>
        </p:blipFill>
        <p:spPr>
          <a:xfrm>
            <a:off x="2882272" y="5967953"/>
            <a:ext cx="2730500" cy="901700"/>
          </a:xfrm>
          <a:prstGeom prst="rect">
            <a:avLst/>
          </a:prstGeom>
        </p:spPr>
      </p:pic>
      <p:pic>
        <p:nvPicPr>
          <p:cNvPr id="29" name="Picture 28">
            <a:extLst>
              <a:ext uri="{FF2B5EF4-FFF2-40B4-BE49-F238E27FC236}">
                <a16:creationId xmlns:a16="http://schemas.microsoft.com/office/drawing/2014/main" id="{E672D486-F61C-8A4A-9E53-B57110C78E9F}"/>
              </a:ext>
            </a:extLst>
          </p:cNvPr>
          <p:cNvPicPr>
            <a:picLocks noChangeAspect="1"/>
          </p:cNvPicPr>
          <p:nvPr/>
        </p:nvPicPr>
        <p:blipFill rotWithShape="1">
          <a:blip r:embed="rId6"/>
          <a:srcRect l="12173" t="13235" r="19904"/>
          <a:stretch/>
        </p:blipFill>
        <p:spPr>
          <a:xfrm>
            <a:off x="6921675" y="5265165"/>
            <a:ext cx="1800412" cy="837433"/>
          </a:xfrm>
          <a:prstGeom prst="rect">
            <a:avLst/>
          </a:prstGeom>
        </p:spPr>
      </p:pic>
      <p:pic>
        <p:nvPicPr>
          <p:cNvPr id="30" name="Picture 29">
            <a:extLst>
              <a:ext uri="{FF2B5EF4-FFF2-40B4-BE49-F238E27FC236}">
                <a16:creationId xmlns:a16="http://schemas.microsoft.com/office/drawing/2014/main" id="{EB85D402-B7E0-AC46-8891-0500668D9C76}"/>
              </a:ext>
            </a:extLst>
          </p:cNvPr>
          <p:cNvPicPr>
            <a:picLocks noChangeAspect="1"/>
          </p:cNvPicPr>
          <p:nvPr/>
        </p:nvPicPr>
        <p:blipFill rotWithShape="1">
          <a:blip r:embed="rId2"/>
          <a:srcRect l="16453" t="7382" r="23620" b="70420"/>
          <a:stretch/>
        </p:blipFill>
        <p:spPr>
          <a:xfrm>
            <a:off x="443607" y="2822151"/>
            <a:ext cx="4026089" cy="608951"/>
          </a:xfrm>
          <a:prstGeom prst="rect">
            <a:avLst/>
          </a:prstGeom>
        </p:spPr>
      </p:pic>
      <p:pic>
        <p:nvPicPr>
          <p:cNvPr id="31" name="Picture 30">
            <a:extLst>
              <a:ext uri="{FF2B5EF4-FFF2-40B4-BE49-F238E27FC236}">
                <a16:creationId xmlns:a16="http://schemas.microsoft.com/office/drawing/2014/main" id="{AD9D909C-D47F-C740-B9E6-3BF7F7498702}"/>
              </a:ext>
            </a:extLst>
          </p:cNvPr>
          <p:cNvPicPr>
            <a:picLocks noChangeAspect="1"/>
          </p:cNvPicPr>
          <p:nvPr/>
        </p:nvPicPr>
        <p:blipFill rotWithShape="1">
          <a:blip r:embed="rId7"/>
          <a:srcRect l="5771" r="16138" b="54890"/>
          <a:stretch/>
        </p:blipFill>
        <p:spPr>
          <a:xfrm>
            <a:off x="6630813" y="4073159"/>
            <a:ext cx="2370315" cy="635915"/>
          </a:xfrm>
          <a:prstGeom prst="rect">
            <a:avLst/>
          </a:prstGeom>
        </p:spPr>
      </p:pic>
      <p:pic>
        <p:nvPicPr>
          <p:cNvPr id="32" name="Picture 31">
            <a:extLst>
              <a:ext uri="{FF2B5EF4-FFF2-40B4-BE49-F238E27FC236}">
                <a16:creationId xmlns:a16="http://schemas.microsoft.com/office/drawing/2014/main" id="{F7D866ED-1F87-6B44-BC4D-CF614795C87B}"/>
              </a:ext>
            </a:extLst>
          </p:cNvPr>
          <p:cNvPicPr>
            <a:picLocks noChangeAspect="1"/>
          </p:cNvPicPr>
          <p:nvPr/>
        </p:nvPicPr>
        <p:blipFill rotWithShape="1">
          <a:blip r:embed="rId8"/>
          <a:srcRect l="2460" t="15482" b="21329"/>
          <a:stretch/>
        </p:blipFill>
        <p:spPr>
          <a:xfrm>
            <a:off x="5505900" y="5929849"/>
            <a:ext cx="3224586" cy="614411"/>
          </a:xfrm>
          <a:prstGeom prst="rect">
            <a:avLst/>
          </a:prstGeom>
        </p:spPr>
      </p:pic>
      <p:sp>
        <p:nvSpPr>
          <p:cNvPr id="6" name="TextBox 5">
            <a:extLst>
              <a:ext uri="{FF2B5EF4-FFF2-40B4-BE49-F238E27FC236}">
                <a16:creationId xmlns:a16="http://schemas.microsoft.com/office/drawing/2014/main" id="{290A9E35-B25A-2148-82E2-575CF76CF7FF}"/>
              </a:ext>
            </a:extLst>
          </p:cNvPr>
          <p:cNvSpPr txBox="1"/>
          <p:nvPr/>
        </p:nvSpPr>
        <p:spPr>
          <a:xfrm>
            <a:off x="5467471" y="6482000"/>
            <a:ext cx="3515706" cy="369332"/>
          </a:xfrm>
          <a:prstGeom prst="rect">
            <a:avLst/>
          </a:prstGeom>
          <a:noFill/>
        </p:spPr>
        <p:txBody>
          <a:bodyPr wrap="none" rtlCol="0">
            <a:spAutoFit/>
          </a:bodyPr>
          <a:lstStyle/>
          <a:p>
            <a:r>
              <a:rPr lang="en-US" dirty="0"/>
              <a:t>Multiple LES models supported…</a:t>
            </a:r>
          </a:p>
        </p:txBody>
      </p:sp>
      <p:pic>
        <p:nvPicPr>
          <p:cNvPr id="5" name="Picture 4">
            <a:extLst>
              <a:ext uri="{FF2B5EF4-FFF2-40B4-BE49-F238E27FC236}">
                <a16:creationId xmlns:a16="http://schemas.microsoft.com/office/drawing/2014/main" id="{A77D4B1B-B6C9-FF49-9ED1-55BB92ECFB02}"/>
              </a:ext>
            </a:extLst>
          </p:cNvPr>
          <p:cNvPicPr>
            <a:picLocks noChangeAspect="1"/>
          </p:cNvPicPr>
          <p:nvPr/>
        </p:nvPicPr>
        <p:blipFill rotWithShape="1">
          <a:blip r:embed="rId9"/>
          <a:srcRect t="21031" b="21664"/>
          <a:stretch/>
        </p:blipFill>
        <p:spPr>
          <a:xfrm>
            <a:off x="4952246" y="5341815"/>
            <a:ext cx="1950505" cy="599010"/>
          </a:xfrm>
          <a:prstGeom prst="rect">
            <a:avLst/>
          </a:prstGeom>
        </p:spPr>
      </p:pic>
      <p:pic>
        <p:nvPicPr>
          <p:cNvPr id="8" name="Picture 7">
            <a:extLst>
              <a:ext uri="{FF2B5EF4-FFF2-40B4-BE49-F238E27FC236}">
                <a16:creationId xmlns:a16="http://schemas.microsoft.com/office/drawing/2014/main" id="{E73E6BD2-E476-3A4C-AB64-923278EE0361}"/>
              </a:ext>
            </a:extLst>
          </p:cNvPr>
          <p:cNvPicPr>
            <a:picLocks noChangeAspect="1"/>
          </p:cNvPicPr>
          <p:nvPr/>
        </p:nvPicPr>
        <p:blipFill rotWithShape="1">
          <a:blip r:embed="rId10"/>
          <a:srcRect t="13182"/>
          <a:stretch/>
        </p:blipFill>
        <p:spPr>
          <a:xfrm>
            <a:off x="181230" y="5341815"/>
            <a:ext cx="4870407" cy="798423"/>
          </a:xfrm>
          <a:prstGeom prst="rect">
            <a:avLst/>
          </a:prstGeom>
        </p:spPr>
      </p:pic>
      <p:pic>
        <p:nvPicPr>
          <p:cNvPr id="18" name="Picture 17" descr="volumeRenderedPropellant.tif">
            <a:extLst>
              <a:ext uri="{FF2B5EF4-FFF2-40B4-BE49-F238E27FC236}">
                <a16:creationId xmlns:a16="http://schemas.microsoft.com/office/drawing/2014/main" id="{60AA5524-CF75-2144-89D3-A15E05C7F0FC}"/>
              </a:ext>
            </a:extLst>
          </p:cNvPr>
          <p:cNvPicPr>
            <a:picLocks noChangeAspect="1"/>
          </p:cNvPicPr>
          <p:nvPr/>
        </p:nvPicPr>
        <p:blipFill rotWithShape="1">
          <a:blip r:embed="rId11">
            <a:extLst>
              <a:ext uri="{28A0092B-C50C-407E-A947-70E740481C1C}">
                <a14:useLocalDpi xmlns:a14="http://schemas.microsoft.com/office/drawing/2010/main" val="0"/>
              </a:ext>
            </a:extLst>
          </a:blip>
          <a:srcRect l="9956" r="14944"/>
          <a:stretch/>
        </p:blipFill>
        <p:spPr>
          <a:xfrm>
            <a:off x="5955530" y="261968"/>
            <a:ext cx="1068099" cy="1099541"/>
          </a:xfrm>
          <a:prstGeom prst="rect">
            <a:avLst/>
          </a:prstGeom>
        </p:spPr>
      </p:pic>
      <p:pic>
        <p:nvPicPr>
          <p:cNvPr id="19" name="Picture 18" descr="stillSuppression.tiff">
            <a:extLst>
              <a:ext uri="{FF2B5EF4-FFF2-40B4-BE49-F238E27FC236}">
                <a16:creationId xmlns:a16="http://schemas.microsoft.com/office/drawing/2014/main" id="{80ADD28E-4B8E-B84D-AAFF-36EDE4B8532F}"/>
              </a:ext>
            </a:extLst>
          </p:cNvPr>
          <p:cNvPicPr>
            <a:picLocks noChangeAspect="1"/>
          </p:cNvPicPr>
          <p:nvPr/>
        </p:nvPicPr>
        <p:blipFill rotWithShape="1">
          <a:blip r:embed="rId12">
            <a:extLst>
              <a:ext uri="{28A0092B-C50C-407E-A947-70E740481C1C}">
                <a14:useLocalDpi xmlns:a14="http://schemas.microsoft.com/office/drawing/2010/main" val="0"/>
              </a:ext>
            </a:extLst>
          </a:blip>
          <a:srcRect l="6262" t="8213" r="20869" b="19455"/>
          <a:stretch/>
        </p:blipFill>
        <p:spPr>
          <a:xfrm>
            <a:off x="7035978" y="258203"/>
            <a:ext cx="1358452" cy="1179913"/>
          </a:xfrm>
          <a:prstGeom prst="rect">
            <a:avLst/>
          </a:prstGeom>
        </p:spPr>
      </p:pic>
      <p:pic>
        <p:nvPicPr>
          <p:cNvPr id="20" name="Picture 19">
            <a:extLst>
              <a:ext uri="{FF2B5EF4-FFF2-40B4-BE49-F238E27FC236}">
                <a16:creationId xmlns:a16="http://schemas.microsoft.com/office/drawing/2014/main" id="{AB8109F7-4335-0F40-98C9-B84AAE461CB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019417" y="392252"/>
            <a:ext cx="850900" cy="876300"/>
          </a:xfrm>
          <a:prstGeom prst="rect">
            <a:avLst/>
          </a:prstGeom>
        </p:spPr>
      </p:pic>
    </p:spTree>
    <p:extLst>
      <p:ext uri="{BB962C8B-B14F-4D97-AF65-F5344CB8AC3E}">
        <p14:creationId xmlns:p14="http://schemas.microsoft.com/office/powerpoint/2010/main" val="402333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Droplet Size Distribution; Settling Speed; Physics Description</a:t>
            </a:r>
          </a:p>
        </p:txBody>
      </p:sp>
      <p:sp>
        <p:nvSpPr>
          <p:cNvPr id="3" name="Slide Number Placeholder 2"/>
          <p:cNvSpPr>
            <a:spLocks noGrp="1"/>
          </p:cNvSpPr>
          <p:nvPr>
            <p:ph type="sldNum" sz="quarter" idx="4"/>
          </p:nvPr>
        </p:nvSpPr>
        <p:spPr/>
        <p:txBody>
          <a:bodyPr/>
          <a:lstStyle/>
          <a:p>
            <a:fld id="{4FAB73BC-B049-4115-A692-8D63A059BFB8}" type="slidenum">
              <a:rPr lang="en-US" smtClean="0"/>
              <a:pPr/>
              <a:t>30</a:t>
            </a:fld>
            <a:endParaRPr lang="en-US" dirty="0"/>
          </a:p>
        </p:txBody>
      </p:sp>
      <p:sp>
        <p:nvSpPr>
          <p:cNvPr id="4" name="Text Placeholder 3"/>
          <p:cNvSpPr>
            <a:spLocks noGrp="1"/>
          </p:cNvSpPr>
          <p:nvPr>
            <p:ph type="body" sz="quarter" idx="10"/>
          </p:nvPr>
        </p:nvSpPr>
        <p:spPr>
          <a:xfrm>
            <a:off x="615987" y="1441700"/>
            <a:ext cx="4691689" cy="5284777"/>
          </a:xfrm>
        </p:spPr>
        <p:txBody>
          <a:bodyPr>
            <a:normAutofit/>
          </a:bodyPr>
          <a:lstStyle/>
          <a:p>
            <a:pPr>
              <a:buFont typeface="Arial" charset="0"/>
              <a:buChar char="•"/>
            </a:pPr>
            <a:r>
              <a:rPr lang="en-US" dirty="0"/>
              <a:t> Size, number and cough velocity are well characterized starting from as early as 1946</a:t>
            </a:r>
          </a:p>
          <a:p>
            <a:pPr>
              <a:buFont typeface="Arial" charset="0"/>
              <a:buChar char="•"/>
            </a:pPr>
            <a:r>
              <a:rPr lang="en-US"/>
              <a:t> Variability </a:t>
            </a:r>
            <a:r>
              <a:rPr lang="en-US" dirty="0"/>
              <a:t>in the literature</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a:p>
            <a:pPr>
              <a:buFont typeface="Arial" charset="0"/>
              <a:buChar char="•"/>
            </a:pPr>
            <a:r>
              <a:rPr lang="en-US" dirty="0"/>
              <a:t> Settling Speed:</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p:pic>
        <p:nvPicPr>
          <p:cNvPr id="8" name="Picture 7">
            <a:extLst>
              <a:ext uri="{FF2B5EF4-FFF2-40B4-BE49-F238E27FC236}">
                <a16:creationId xmlns:a16="http://schemas.microsoft.com/office/drawing/2014/main" id="{B4D5543C-8EC2-A64C-B59F-D51D290EC744}"/>
              </a:ext>
            </a:extLst>
          </p:cNvPr>
          <p:cNvPicPr>
            <a:picLocks noChangeAspect="1"/>
          </p:cNvPicPr>
          <p:nvPr/>
        </p:nvPicPr>
        <p:blipFill rotWithShape="1">
          <a:blip r:embed="rId2"/>
          <a:srcRect r="6057"/>
          <a:stretch/>
        </p:blipFill>
        <p:spPr>
          <a:xfrm>
            <a:off x="252354" y="2328462"/>
            <a:ext cx="3807380" cy="2345849"/>
          </a:xfrm>
          <a:prstGeom prst="rect">
            <a:avLst/>
          </a:prstGeom>
        </p:spPr>
      </p:pic>
      <p:pic>
        <p:nvPicPr>
          <p:cNvPr id="12" name="Picture 11">
            <a:extLst>
              <a:ext uri="{FF2B5EF4-FFF2-40B4-BE49-F238E27FC236}">
                <a16:creationId xmlns:a16="http://schemas.microsoft.com/office/drawing/2014/main" id="{7B4D4D9A-4BA6-F54A-BCA5-2803D192F1C8}"/>
              </a:ext>
            </a:extLst>
          </p:cNvPr>
          <p:cNvPicPr>
            <a:picLocks noChangeAspect="1"/>
          </p:cNvPicPr>
          <p:nvPr/>
        </p:nvPicPr>
        <p:blipFill>
          <a:blip r:embed="rId3"/>
          <a:stretch>
            <a:fillRect/>
          </a:stretch>
        </p:blipFill>
        <p:spPr>
          <a:xfrm>
            <a:off x="4975602" y="2895600"/>
            <a:ext cx="3512514" cy="1753616"/>
          </a:xfrm>
          <a:prstGeom prst="rect">
            <a:avLst/>
          </a:prstGeom>
        </p:spPr>
      </p:pic>
      <p:sp>
        <p:nvSpPr>
          <p:cNvPr id="9" name="Text Placeholder 3">
            <a:extLst>
              <a:ext uri="{FF2B5EF4-FFF2-40B4-BE49-F238E27FC236}">
                <a16:creationId xmlns:a16="http://schemas.microsoft.com/office/drawing/2014/main" id="{768856EA-64B0-3945-B6EC-EEB8BB44B25D}"/>
              </a:ext>
            </a:extLst>
          </p:cNvPr>
          <p:cNvSpPr txBox="1">
            <a:spLocks/>
          </p:cNvSpPr>
          <p:nvPr/>
        </p:nvSpPr>
        <p:spPr>
          <a:xfrm>
            <a:off x="4709788" y="1441700"/>
            <a:ext cx="4182588" cy="2132476"/>
          </a:xfrm>
          <a:prstGeom prst="rect">
            <a:avLst/>
          </a:prstGeom>
        </p:spPr>
        <p:txBody>
          <a:bodyPr vert="horz" lIns="0" tIns="45720" rIns="0" bIns="45720" rtlCol="0">
            <a:normAutofit/>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tx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tx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Font typeface="Arial" charset="0"/>
              <a:buChar char="•"/>
            </a:pPr>
            <a:r>
              <a:rPr lang="en-US" dirty="0"/>
              <a:t> Buoyancy, which affects plume dynamics, are known to be significant factors</a:t>
            </a:r>
          </a:p>
        </p:txBody>
      </p:sp>
      <p:sp>
        <p:nvSpPr>
          <p:cNvPr id="5" name="TextBox 4">
            <a:extLst>
              <a:ext uri="{FF2B5EF4-FFF2-40B4-BE49-F238E27FC236}">
                <a16:creationId xmlns:a16="http://schemas.microsoft.com/office/drawing/2014/main" id="{BC9AF2ED-B0FF-5C46-B3B6-FB50E567E756}"/>
              </a:ext>
            </a:extLst>
          </p:cNvPr>
          <p:cNvSpPr txBox="1"/>
          <p:nvPr/>
        </p:nvSpPr>
        <p:spPr>
          <a:xfrm>
            <a:off x="42355" y="6461859"/>
            <a:ext cx="4466775" cy="276704"/>
          </a:xfrm>
          <a:prstGeom prst="rect">
            <a:avLst/>
          </a:prstGeom>
          <a:noFill/>
        </p:spPr>
        <p:txBody>
          <a:bodyPr wrap="square" rtlCol="0">
            <a:spAutoFit/>
          </a:bodyPr>
          <a:lstStyle/>
          <a:p>
            <a:r>
              <a:rPr lang="en-US" sz="1200" dirty="0"/>
              <a:t>Figures/Images again provided by </a:t>
            </a:r>
            <a:r>
              <a:rPr lang="en-US" sz="1200" dirty="0" err="1"/>
              <a:t>Bourouiba</a:t>
            </a:r>
            <a:r>
              <a:rPr lang="en-US" sz="1200" dirty="0"/>
              <a:t> et al, JFM, 2014</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B36BC3-D353-FA4E-8980-3EF69D1B8CBC}"/>
                  </a:ext>
                </a:extLst>
              </p:cNvPr>
              <p:cNvSpPr txBox="1"/>
              <p:nvPr/>
            </p:nvSpPr>
            <p:spPr>
              <a:xfrm>
                <a:off x="361020" y="5172980"/>
                <a:ext cx="3936590" cy="612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𝑝</m:t>
                          </m:r>
                        </m:sub>
                      </m:sSub>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𝑝</m:t>
                              </m:r>
                            </m:sub>
                          </m:sSub>
                        </m:num>
                        <m:den>
                          <m:r>
                            <a:rPr lang="en-US" b="0" i="1" smtClean="0">
                              <a:latin typeface="Cambria Math" panose="02040503050406030204" pitchFamily="18" charset="0"/>
                            </a:rPr>
                            <m:t>𝑑𝑡</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𝑓</m:t>
                              </m:r>
                            </m:sub>
                          </m:sSub>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US" i="1">
                                  <a:latin typeface="Cambria Math" panose="02040503050406030204" pitchFamily="18" charset="0"/>
                                </a:rPr>
                                <m:t>𝑝</m:t>
                              </m:r>
                            </m:sub>
                          </m:sSub>
                        </m:den>
                      </m:f>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𝑓</m:t>
                              </m:r>
                            </m:sub>
                          </m:sSub>
                        </m:e>
                      </m:d>
                      <m:r>
                        <a:rPr lang="en-US" i="1">
                          <a:latin typeface="Cambria Math" panose="02040503050406030204" pitchFamily="18" charset="0"/>
                        </a:rPr>
                        <m:t>𝑔</m:t>
                      </m:r>
                    </m:oMath>
                  </m:oMathPara>
                </a14:m>
                <a:endParaRPr lang="en-US" dirty="0"/>
              </a:p>
            </p:txBody>
          </p:sp>
        </mc:Choice>
        <mc:Fallback xmlns="">
          <p:sp>
            <p:nvSpPr>
              <p:cNvPr id="6" name="TextBox 5">
                <a:extLst>
                  <a:ext uri="{FF2B5EF4-FFF2-40B4-BE49-F238E27FC236}">
                    <a16:creationId xmlns:a16="http://schemas.microsoft.com/office/drawing/2014/main" id="{38B36BC3-D353-FA4E-8980-3EF69D1B8CBC}"/>
                  </a:ext>
                </a:extLst>
              </p:cNvPr>
              <p:cNvSpPr txBox="1">
                <a:spLocks noRot="1" noChangeAspect="1" noMove="1" noResize="1" noEditPoints="1" noAdjustHandles="1" noChangeArrowheads="1" noChangeShapeType="1" noTextEdit="1"/>
              </p:cNvSpPr>
              <p:nvPr/>
            </p:nvSpPr>
            <p:spPr>
              <a:xfrm>
                <a:off x="361020" y="5172980"/>
                <a:ext cx="3936590" cy="612732"/>
              </a:xfrm>
              <a:prstGeom prst="rect">
                <a:avLst/>
              </a:prstGeom>
              <a:blipFill>
                <a:blip r:embed="rId4"/>
                <a:stretch>
                  <a:fillRect t="-4000" r="-64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6BC7E9-9E2D-5B4A-9BD9-3B9639A1CD06}"/>
                  </a:ext>
                </a:extLst>
              </p:cNvPr>
              <p:cNvSpPr txBox="1"/>
              <p:nvPr/>
            </p:nvSpPr>
            <p:spPr>
              <a:xfrm>
                <a:off x="937174" y="5845579"/>
                <a:ext cx="2079608" cy="665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𝑝</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𝑓</m:t>
                                  </m:r>
                                </m:sub>
                              </m:sSub>
                            </m:e>
                          </m:d>
                          <m:r>
                            <a:rPr lang="en-US" b="0" i="1" smtClean="0">
                              <a:latin typeface="Cambria Math" panose="02040503050406030204" pitchFamily="18" charset="0"/>
                            </a:rPr>
                            <m:t>𝑔</m:t>
                          </m:r>
                        </m:num>
                        <m:den>
                          <m:r>
                            <a:rPr lang="en-US" b="0" i="1" smtClean="0">
                              <a:latin typeface="Cambria Math" panose="02040503050406030204" pitchFamily="18" charset="0"/>
                            </a:rPr>
                            <m:t>18</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𝑝</m:t>
                              </m:r>
                            </m:sub>
                          </m:sSub>
                        </m:den>
                      </m:f>
                    </m:oMath>
                  </m:oMathPara>
                </a14:m>
                <a:endParaRPr lang="en-US" dirty="0"/>
              </a:p>
            </p:txBody>
          </p:sp>
        </mc:Choice>
        <mc:Fallback xmlns="">
          <p:sp>
            <p:nvSpPr>
              <p:cNvPr id="11" name="TextBox 10">
                <a:extLst>
                  <a:ext uri="{FF2B5EF4-FFF2-40B4-BE49-F238E27FC236}">
                    <a16:creationId xmlns:a16="http://schemas.microsoft.com/office/drawing/2014/main" id="{F56BC7E9-9E2D-5B4A-9BD9-3B9639A1CD06}"/>
                  </a:ext>
                </a:extLst>
              </p:cNvPr>
              <p:cNvSpPr txBox="1">
                <a:spLocks noRot="1" noChangeAspect="1" noMove="1" noResize="1" noEditPoints="1" noAdjustHandles="1" noChangeArrowheads="1" noChangeShapeType="1" noTextEdit="1"/>
              </p:cNvSpPr>
              <p:nvPr/>
            </p:nvSpPr>
            <p:spPr>
              <a:xfrm>
                <a:off x="937174" y="5845579"/>
                <a:ext cx="2079608" cy="665439"/>
              </a:xfrm>
              <a:prstGeom prst="rect">
                <a:avLst/>
              </a:prstGeom>
              <a:blipFill>
                <a:blip r:embed="rId5"/>
                <a:stretch>
                  <a:fillRect b="-5556"/>
                </a:stretch>
              </a:blipFill>
            </p:spPr>
            <p:txBody>
              <a:bodyPr/>
              <a:lstStyle/>
              <a:p>
                <a:r>
                  <a:rPr lang="en-US">
                    <a:noFill/>
                  </a:rPr>
                  <a:t> </a:t>
                </a:r>
              </a:p>
            </p:txBody>
          </p:sp>
        </mc:Fallback>
      </mc:AlternateContent>
      <p:graphicFrame>
        <p:nvGraphicFramePr>
          <p:cNvPr id="13" name="Table 12">
            <a:extLst>
              <a:ext uri="{FF2B5EF4-FFF2-40B4-BE49-F238E27FC236}">
                <a16:creationId xmlns:a16="http://schemas.microsoft.com/office/drawing/2014/main" id="{6EA2D80F-F8AB-B94A-B45B-F5F5225103B4}"/>
              </a:ext>
            </a:extLst>
          </p:cNvPr>
          <p:cNvGraphicFramePr>
            <a:graphicFrameLocks noGrp="1"/>
          </p:cNvGraphicFramePr>
          <p:nvPr/>
        </p:nvGraphicFramePr>
        <p:xfrm>
          <a:off x="4572000" y="4986915"/>
          <a:ext cx="4364769" cy="1832190"/>
        </p:xfrm>
        <a:graphic>
          <a:graphicData uri="http://schemas.openxmlformats.org/drawingml/2006/table">
            <a:tbl>
              <a:tblPr firstRow="1" bandRow="1">
                <a:tableStyleId>{5C22544A-7EE6-4342-B048-85BDC9FD1C3A}</a:tableStyleId>
              </a:tblPr>
              <a:tblGrid>
                <a:gridCol w="705342">
                  <a:extLst>
                    <a:ext uri="{9D8B030D-6E8A-4147-A177-3AD203B41FA5}">
                      <a16:colId xmlns:a16="http://schemas.microsoft.com/office/drawing/2014/main" val="2215101948"/>
                    </a:ext>
                  </a:extLst>
                </a:gridCol>
                <a:gridCol w="1219809">
                  <a:extLst>
                    <a:ext uri="{9D8B030D-6E8A-4147-A177-3AD203B41FA5}">
                      <a16:colId xmlns:a16="http://schemas.microsoft.com/office/drawing/2014/main" val="3540428983"/>
                    </a:ext>
                  </a:extLst>
                </a:gridCol>
                <a:gridCol w="1219809">
                  <a:extLst>
                    <a:ext uri="{9D8B030D-6E8A-4147-A177-3AD203B41FA5}">
                      <a16:colId xmlns:a16="http://schemas.microsoft.com/office/drawing/2014/main" val="3066810394"/>
                    </a:ext>
                  </a:extLst>
                </a:gridCol>
                <a:gridCol w="1219809">
                  <a:extLst>
                    <a:ext uri="{9D8B030D-6E8A-4147-A177-3AD203B41FA5}">
                      <a16:colId xmlns:a16="http://schemas.microsoft.com/office/drawing/2014/main" val="1566584748"/>
                    </a:ext>
                  </a:extLst>
                </a:gridCol>
              </a:tblGrid>
              <a:tr h="369150">
                <a:tc>
                  <a:txBody>
                    <a:bodyPr/>
                    <a:lstStyle/>
                    <a:p>
                      <a:pPr algn="ctr"/>
                      <a:r>
                        <a:rPr lang="en-US" sz="1400" dirty="0"/>
                        <a:t>Droplet Size (</a:t>
                      </a:r>
                      <a:r>
                        <a:rPr lang="en-US" sz="1400" baseline="0" dirty="0">
                          <a:latin typeface="Symbol" pitchFamily="2" charset="2"/>
                        </a:rPr>
                        <a:t>m</a:t>
                      </a:r>
                      <a:r>
                        <a:rPr lang="en-US" sz="1400" dirty="0"/>
                        <a:t>m)</a:t>
                      </a:r>
                    </a:p>
                  </a:txBody>
                  <a:tcPr/>
                </a:tc>
                <a:tc>
                  <a:txBody>
                    <a:bodyPr/>
                    <a:lstStyle/>
                    <a:p>
                      <a:pPr algn="ctr"/>
                      <a:r>
                        <a:rPr lang="en-US" sz="1400" dirty="0"/>
                        <a:t>Settling Velocity (cm/s)</a:t>
                      </a:r>
                    </a:p>
                  </a:txBody>
                  <a:tcPr/>
                </a:tc>
                <a:tc>
                  <a:txBody>
                    <a:bodyPr/>
                    <a:lstStyle/>
                    <a:p>
                      <a:pPr algn="ctr"/>
                      <a:r>
                        <a:rPr lang="en-US" sz="1400" dirty="0"/>
                        <a:t>Settling Time for 2m height (s)</a:t>
                      </a:r>
                    </a:p>
                  </a:txBody>
                  <a:tcPr/>
                </a:tc>
                <a:tc>
                  <a:txBody>
                    <a:bodyPr/>
                    <a:lstStyle/>
                    <a:p>
                      <a:pPr algn="ctr"/>
                      <a:r>
                        <a:rPr lang="en-US" sz="1400" dirty="0"/>
                        <a:t>Evaporation Time</a:t>
                      </a:r>
                    </a:p>
                    <a:p>
                      <a:pPr algn="ctr"/>
                      <a:r>
                        <a:rPr lang="en-US" sz="1400" dirty="0"/>
                        <a:t>(s)</a:t>
                      </a:r>
                    </a:p>
                  </a:txBody>
                  <a:tcPr/>
                </a:tc>
                <a:extLst>
                  <a:ext uri="{0D108BD9-81ED-4DB2-BD59-A6C34878D82A}">
                    <a16:rowId xmlns:a16="http://schemas.microsoft.com/office/drawing/2014/main" val="122357523"/>
                  </a:ext>
                </a:extLst>
              </a:tr>
              <a:tr h="369150">
                <a:tc>
                  <a:txBody>
                    <a:bodyPr/>
                    <a:lstStyle/>
                    <a:p>
                      <a:pPr algn="ctr"/>
                      <a:r>
                        <a:rPr lang="en-US" sz="1400" dirty="0"/>
                        <a:t>100</a:t>
                      </a:r>
                    </a:p>
                  </a:txBody>
                  <a:tcPr/>
                </a:tc>
                <a:tc>
                  <a:txBody>
                    <a:bodyPr/>
                    <a:lstStyle/>
                    <a:p>
                      <a:pPr algn="ctr"/>
                      <a:r>
                        <a:rPr lang="en-US" sz="1400" dirty="0"/>
                        <a:t>~30</a:t>
                      </a:r>
                    </a:p>
                  </a:txBody>
                  <a:tcPr/>
                </a:tc>
                <a:tc>
                  <a:txBody>
                    <a:bodyPr/>
                    <a:lstStyle/>
                    <a:p>
                      <a:pPr algn="ctr"/>
                      <a:r>
                        <a:rPr lang="en-US" sz="1400" dirty="0"/>
                        <a:t>~6.6</a:t>
                      </a:r>
                    </a:p>
                  </a:txBody>
                  <a:tcPr/>
                </a:tc>
                <a:tc>
                  <a:txBody>
                    <a:bodyPr/>
                    <a:lstStyle/>
                    <a:p>
                      <a:pPr algn="ctr"/>
                      <a:r>
                        <a:rPr lang="en-US" sz="1400" dirty="0"/>
                        <a:t>~7</a:t>
                      </a:r>
                    </a:p>
                  </a:txBody>
                  <a:tcPr/>
                </a:tc>
                <a:extLst>
                  <a:ext uri="{0D108BD9-81ED-4DB2-BD59-A6C34878D82A}">
                    <a16:rowId xmlns:a16="http://schemas.microsoft.com/office/drawing/2014/main" val="2932123369"/>
                  </a:ext>
                </a:extLst>
              </a:tr>
              <a:tr h="369150">
                <a:tc>
                  <a:txBody>
                    <a:bodyPr/>
                    <a:lstStyle/>
                    <a:p>
                      <a:pPr algn="ctr"/>
                      <a:r>
                        <a:rPr lang="en-US" sz="1400" dirty="0"/>
                        <a:t>1</a:t>
                      </a:r>
                    </a:p>
                  </a:txBody>
                  <a:tcPr/>
                </a:tc>
                <a:tc>
                  <a:txBody>
                    <a:bodyPr/>
                    <a:lstStyle/>
                    <a:p>
                      <a:pPr algn="ctr"/>
                      <a:r>
                        <a:rPr lang="en-US" sz="1400" dirty="0"/>
                        <a:t>~3e-3</a:t>
                      </a:r>
                    </a:p>
                  </a:txBody>
                  <a:tcPr/>
                </a:tc>
                <a:tc>
                  <a:txBody>
                    <a:bodyPr/>
                    <a:lstStyle/>
                    <a:p>
                      <a:pPr algn="ctr"/>
                      <a:r>
                        <a:rPr lang="en-US" sz="1400" dirty="0"/>
                        <a:t>~66e3 </a:t>
                      </a:r>
                    </a:p>
                    <a:p>
                      <a:pPr algn="ctr"/>
                      <a:r>
                        <a:rPr lang="en-US" sz="1400" dirty="0"/>
                        <a:t>(18.5 </a:t>
                      </a:r>
                      <a:r>
                        <a:rPr lang="en-US" sz="1400" dirty="0" err="1"/>
                        <a:t>hr</a:t>
                      </a:r>
                      <a:r>
                        <a:rPr lang="en-US" sz="1400" dirty="0"/>
                        <a:t>)</a:t>
                      </a:r>
                    </a:p>
                  </a:txBody>
                  <a:tcPr/>
                </a:tc>
                <a:tc>
                  <a:txBody>
                    <a:bodyPr/>
                    <a:lstStyle/>
                    <a:p>
                      <a:pPr algn="ctr"/>
                      <a:r>
                        <a:rPr lang="en-US" sz="1400" dirty="0"/>
                        <a:t>~7e-4</a:t>
                      </a:r>
                    </a:p>
                  </a:txBody>
                  <a:tcPr/>
                </a:tc>
                <a:extLst>
                  <a:ext uri="{0D108BD9-81ED-4DB2-BD59-A6C34878D82A}">
                    <a16:rowId xmlns:a16="http://schemas.microsoft.com/office/drawing/2014/main" val="2755560950"/>
                  </a:ext>
                </a:extLst>
              </a:tr>
            </a:tbl>
          </a:graphicData>
        </a:graphic>
      </p:graphicFrame>
      <p:sp>
        <p:nvSpPr>
          <p:cNvPr id="14" name="TextBox 13">
            <a:extLst>
              <a:ext uri="{FF2B5EF4-FFF2-40B4-BE49-F238E27FC236}">
                <a16:creationId xmlns:a16="http://schemas.microsoft.com/office/drawing/2014/main" id="{CFDFC095-E8BC-3747-B66D-71BCCCA83246}"/>
              </a:ext>
            </a:extLst>
          </p:cNvPr>
          <p:cNvSpPr txBox="1"/>
          <p:nvPr/>
        </p:nvSpPr>
        <p:spPr>
          <a:xfrm>
            <a:off x="4168400" y="4649216"/>
            <a:ext cx="4975600" cy="276999"/>
          </a:xfrm>
          <a:prstGeom prst="rect">
            <a:avLst/>
          </a:prstGeom>
          <a:noFill/>
        </p:spPr>
        <p:txBody>
          <a:bodyPr wrap="square" rtlCol="0">
            <a:spAutoFit/>
          </a:bodyPr>
          <a:lstStyle/>
          <a:p>
            <a:pPr lvl="1"/>
            <a:r>
              <a:rPr lang="en-US" sz="1200" dirty="0"/>
              <a:t>Modest room ventilation can easily suspend a droplet nuclei</a:t>
            </a:r>
          </a:p>
        </p:txBody>
      </p:sp>
      <p:pic>
        <p:nvPicPr>
          <p:cNvPr id="15" name="Picture 14">
            <a:extLst>
              <a:ext uri="{FF2B5EF4-FFF2-40B4-BE49-F238E27FC236}">
                <a16:creationId xmlns:a16="http://schemas.microsoft.com/office/drawing/2014/main" id="{26095754-6F7A-B844-B927-05B4CFE527F1}"/>
              </a:ext>
            </a:extLst>
          </p:cNvPr>
          <p:cNvPicPr>
            <a:picLocks noChangeAspect="1"/>
          </p:cNvPicPr>
          <p:nvPr/>
        </p:nvPicPr>
        <p:blipFill>
          <a:blip r:embed="rId6"/>
          <a:stretch>
            <a:fillRect/>
          </a:stretch>
        </p:blipFill>
        <p:spPr>
          <a:xfrm>
            <a:off x="5331276" y="2023427"/>
            <a:ext cx="2801166" cy="872740"/>
          </a:xfrm>
          <a:prstGeom prst="rect">
            <a:avLst/>
          </a:prstGeom>
        </p:spPr>
      </p:pic>
    </p:spTree>
    <p:extLst>
      <p:ext uri="{BB962C8B-B14F-4D97-AF65-F5344CB8AC3E}">
        <p14:creationId xmlns:p14="http://schemas.microsoft.com/office/powerpoint/2010/main" val="24557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5986-81E5-4648-9ABE-DCEDDC839D91}"/>
              </a:ext>
            </a:extLst>
          </p:cNvPr>
          <p:cNvSpPr>
            <a:spLocks noGrp="1"/>
          </p:cNvSpPr>
          <p:nvPr>
            <p:ph type="title"/>
          </p:nvPr>
        </p:nvSpPr>
        <p:spPr/>
        <p:txBody>
          <a:bodyPr/>
          <a:lstStyle/>
          <a:p>
            <a:r>
              <a:rPr lang="en-US" dirty="0"/>
              <a:t>Simulation Tool Allows For Exploration of Droplet Transport in Quiescent and Crossflow Configurations</a:t>
            </a:r>
          </a:p>
        </p:txBody>
      </p:sp>
      <p:sp>
        <p:nvSpPr>
          <p:cNvPr id="3" name="Slide Number Placeholder 2">
            <a:extLst>
              <a:ext uri="{FF2B5EF4-FFF2-40B4-BE49-F238E27FC236}">
                <a16:creationId xmlns:a16="http://schemas.microsoft.com/office/drawing/2014/main" id="{5CFE99F4-E4FD-0B45-B675-EFD15D13BD0C}"/>
              </a:ext>
            </a:extLst>
          </p:cNvPr>
          <p:cNvSpPr>
            <a:spLocks noGrp="1"/>
          </p:cNvSpPr>
          <p:nvPr>
            <p:ph type="sldNum" sz="quarter" idx="4"/>
          </p:nvPr>
        </p:nvSpPr>
        <p:spPr/>
        <p:txBody>
          <a:bodyPr/>
          <a:lstStyle/>
          <a:p>
            <a:fld id="{4FAB73BC-B049-4115-A692-8D63A059BFB8}" type="slidenum">
              <a:rPr lang="en-US" smtClean="0"/>
              <a:pPr/>
              <a:t>31</a:t>
            </a:fld>
            <a:endParaRPr lang="en-US" dirty="0"/>
          </a:p>
        </p:txBody>
      </p:sp>
      <p:pic>
        <p:nvPicPr>
          <p:cNvPr id="6" name="Picture 5">
            <a:extLst>
              <a:ext uri="{FF2B5EF4-FFF2-40B4-BE49-F238E27FC236}">
                <a16:creationId xmlns:a16="http://schemas.microsoft.com/office/drawing/2014/main" id="{0B0A7B89-6F7B-3A42-B207-582C6A0DF44F}"/>
              </a:ext>
            </a:extLst>
          </p:cNvPr>
          <p:cNvPicPr>
            <a:picLocks noChangeAspect="1"/>
          </p:cNvPicPr>
          <p:nvPr/>
        </p:nvPicPr>
        <p:blipFill>
          <a:blip r:embed="rId2"/>
          <a:stretch>
            <a:fillRect/>
          </a:stretch>
        </p:blipFill>
        <p:spPr>
          <a:xfrm>
            <a:off x="268089" y="1685560"/>
            <a:ext cx="4232420" cy="2472511"/>
          </a:xfrm>
          <a:prstGeom prst="rect">
            <a:avLst/>
          </a:prstGeom>
        </p:spPr>
      </p:pic>
      <p:cxnSp>
        <p:nvCxnSpPr>
          <p:cNvPr id="8" name="Straight Arrow Connector 7">
            <a:extLst>
              <a:ext uri="{FF2B5EF4-FFF2-40B4-BE49-F238E27FC236}">
                <a16:creationId xmlns:a16="http://schemas.microsoft.com/office/drawing/2014/main" id="{A230AF3A-1DAB-5F4B-92E1-DB576D73FBF3}"/>
              </a:ext>
            </a:extLst>
          </p:cNvPr>
          <p:cNvCxnSpPr>
            <a:cxnSpLocks/>
          </p:cNvCxnSpPr>
          <p:nvPr/>
        </p:nvCxnSpPr>
        <p:spPr>
          <a:xfrm>
            <a:off x="2303616" y="3543485"/>
            <a:ext cx="1475319"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07122B3-69F0-724D-A076-9B406364ADAF}"/>
              </a:ext>
            </a:extLst>
          </p:cNvPr>
          <p:cNvSpPr txBox="1"/>
          <p:nvPr/>
        </p:nvSpPr>
        <p:spPr>
          <a:xfrm>
            <a:off x="2400602" y="3643619"/>
            <a:ext cx="2194255" cy="369332"/>
          </a:xfrm>
          <a:prstGeom prst="rect">
            <a:avLst/>
          </a:prstGeom>
          <a:noFill/>
        </p:spPr>
        <p:txBody>
          <a:bodyPr wrap="none" rtlCol="0">
            <a:spAutoFit/>
          </a:bodyPr>
          <a:lstStyle/>
          <a:p>
            <a:r>
              <a:rPr lang="en-US" dirty="0">
                <a:solidFill>
                  <a:schemeClr val="bg1"/>
                </a:solidFill>
              </a:rPr>
              <a:t>2.65 meters = 8’ 8”</a:t>
            </a:r>
          </a:p>
        </p:txBody>
      </p:sp>
      <p:pic>
        <p:nvPicPr>
          <p:cNvPr id="7" name="Picture 6">
            <a:extLst>
              <a:ext uri="{FF2B5EF4-FFF2-40B4-BE49-F238E27FC236}">
                <a16:creationId xmlns:a16="http://schemas.microsoft.com/office/drawing/2014/main" id="{30FF1DD0-3830-164A-9B02-C4BC4185D7D6}"/>
              </a:ext>
            </a:extLst>
          </p:cNvPr>
          <p:cNvPicPr>
            <a:picLocks noChangeAspect="1"/>
          </p:cNvPicPr>
          <p:nvPr/>
        </p:nvPicPr>
        <p:blipFill>
          <a:blip r:embed="rId3"/>
          <a:stretch>
            <a:fillRect/>
          </a:stretch>
        </p:blipFill>
        <p:spPr>
          <a:xfrm>
            <a:off x="616622" y="4237162"/>
            <a:ext cx="4103350" cy="2397110"/>
          </a:xfrm>
          <a:prstGeom prst="rect">
            <a:avLst/>
          </a:prstGeom>
        </p:spPr>
      </p:pic>
      <p:cxnSp>
        <p:nvCxnSpPr>
          <p:cNvPr id="11" name="Straight Arrow Connector 10">
            <a:extLst>
              <a:ext uri="{FF2B5EF4-FFF2-40B4-BE49-F238E27FC236}">
                <a16:creationId xmlns:a16="http://schemas.microsoft.com/office/drawing/2014/main" id="{B8366447-E38B-9540-9B32-41A96EFE92AA}"/>
              </a:ext>
            </a:extLst>
          </p:cNvPr>
          <p:cNvCxnSpPr>
            <a:cxnSpLocks/>
          </p:cNvCxnSpPr>
          <p:nvPr/>
        </p:nvCxnSpPr>
        <p:spPr>
          <a:xfrm>
            <a:off x="1584680" y="5435717"/>
            <a:ext cx="1713445" cy="235908"/>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E7628C-2037-C04C-983A-BE09F2591A16}"/>
              </a:ext>
            </a:extLst>
          </p:cNvPr>
          <p:cNvSpPr txBox="1"/>
          <p:nvPr/>
        </p:nvSpPr>
        <p:spPr>
          <a:xfrm>
            <a:off x="1314827" y="6083675"/>
            <a:ext cx="2194255" cy="369332"/>
          </a:xfrm>
          <a:prstGeom prst="rect">
            <a:avLst/>
          </a:prstGeom>
          <a:noFill/>
        </p:spPr>
        <p:txBody>
          <a:bodyPr wrap="none" rtlCol="0">
            <a:spAutoFit/>
          </a:bodyPr>
          <a:lstStyle/>
          <a:p>
            <a:r>
              <a:rPr lang="en-US" dirty="0">
                <a:solidFill>
                  <a:schemeClr val="bg1"/>
                </a:solidFill>
              </a:rPr>
              <a:t>3.5 meters = 11’ 6”</a:t>
            </a:r>
          </a:p>
        </p:txBody>
      </p:sp>
      <p:sp>
        <p:nvSpPr>
          <p:cNvPr id="14" name="TextBox 13">
            <a:extLst>
              <a:ext uri="{FF2B5EF4-FFF2-40B4-BE49-F238E27FC236}">
                <a16:creationId xmlns:a16="http://schemas.microsoft.com/office/drawing/2014/main" id="{013C19BA-962E-6C48-8230-76A6004E33EC}"/>
              </a:ext>
            </a:extLst>
          </p:cNvPr>
          <p:cNvSpPr txBox="1"/>
          <p:nvPr/>
        </p:nvSpPr>
        <p:spPr>
          <a:xfrm>
            <a:off x="481493" y="2238776"/>
            <a:ext cx="1103187" cy="369332"/>
          </a:xfrm>
          <a:prstGeom prst="rect">
            <a:avLst/>
          </a:prstGeom>
          <a:noFill/>
        </p:spPr>
        <p:txBody>
          <a:bodyPr wrap="none" rtlCol="0">
            <a:spAutoFit/>
          </a:bodyPr>
          <a:lstStyle/>
          <a:p>
            <a:r>
              <a:rPr lang="en-US" dirty="0"/>
              <a:t>0.0 cm/s</a:t>
            </a:r>
          </a:p>
        </p:txBody>
      </p:sp>
      <p:sp>
        <p:nvSpPr>
          <p:cNvPr id="15" name="TextBox 14">
            <a:extLst>
              <a:ext uri="{FF2B5EF4-FFF2-40B4-BE49-F238E27FC236}">
                <a16:creationId xmlns:a16="http://schemas.microsoft.com/office/drawing/2014/main" id="{14CE2673-9A30-6D49-97BE-830A36AC4A7A}"/>
              </a:ext>
            </a:extLst>
          </p:cNvPr>
          <p:cNvSpPr txBox="1"/>
          <p:nvPr/>
        </p:nvSpPr>
        <p:spPr>
          <a:xfrm>
            <a:off x="4747441" y="6254161"/>
            <a:ext cx="1140056" cy="369332"/>
          </a:xfrm>
          <a:prstGeom prst="rect">
            <a:avLst/>
          </a:prstGeom>
          <a:noFill/>
        </p:spPr>
        <p:txBody>
          <a:bodyPr wrap="none" rtlCol="0">
            <a:spAutoFit/>
          </a:bodyPr>
          <a:lstStyle/>
          <a:p>
            <a:r>
              <a:rPr lang="en-US" dirty="0"/>
              <a:t>100 cm/s</a:t>
            </a:r>
          </a:p>
        </p:txBody>
      </p:sp>
      <p:pic>
        <p:nvPicPr>
          <p:cNvPr id="17" name="Picture 16">
            <a:extLst>
              <a:ext uri="{FF2B5EF4-FFF2-40B4-BE49-F238E27FC236}">
                <a16:creationId xmlns:a16="http://schemas.microsoft.com/office/drawing/2014/main" id="{B1264BDB-7950-4A44-BC4E-64AB2BC90654}"/>
              </a:ext>
            </a:extLst>
          </p:cNvPr>
          <p:cNvPicPr>
            <a:picLocks noChangeAspect="1"/>
          </p:cNvPicPr>
          <p:nvPr/>
        </p:nvPicPr>
        <p:blipFill rotWithShape="1">
          <a:blip r:embed="rId4"/>
          <a:srcRect l="15247" r="34247"/>
          <a:stretch/>
        </p:blipFill>
        <p:spPr>
          <a:xfrm>
            <a:off x="6326690" y="4025900"/>
            <a:ext cx="2655518" cy="2832100"/>
          </a:xfrm>
          <a:prstGeom prst="rect">
            <a:avLst/>
          </a:prstGeom>
        </p:spPr>
      </p:pic>
      <p:pic>
        <p:nvPicPr>
          <p:cNvPr id="5" name="Picture 4">
            <a:extLst>
              <a:ext uri="{FF2B5EF4-FFF2-40B4-BE49-F238E27FC236}">
                <a16:creationId xmlns:a16="http://schemas.microsoft.com/office/drawing/2014/main" id="{6FED2D30-AA9D-674A-AFE6-804E619C7CA8}"/>
              </a:ext>
            </a:extLst>
          </p:cNvPr>
          <p:cNvPicPr>
            <a:picLocks noChangeAspect="1"/>
          </p:cNvPicPr>
          <p:nvPr/>
        </p:nvPicPr>
        <p:blipFill>
          <a:blip r:embed="rId5"/>
          <a:stretch>
            <a:fillRect/>
          </a:stretch>
        </p:blipFill>
        <p:spPr>
          <a:xfrm>
            <a:off x="4780126" y="1760960"/>
            <a:ext cx="4103352" cy="2397111"/>
          </a:xfrm>
          <a:prstGeom prst="rect">
            <a:avLst/>
          </a:prstGeom>
        </p:spPr>
      </p:pic>
      <p:cxnSp>
        <p:nvCxnSpPr>
          <p:cNvPr id="16" name="Straight Arrow Connector 15">
            <a:extLst>
              <a:ext uri="{FF2B5EF4-FFF2-40B4-BE49-F238E27FC236}">
                <a16:creationId xmlns:a16="http://schemas.microsoft.com/office/drawing/2014/main" id="{BCBBC380-8BC5-2546-B7E3-04ECDD2BB2A1}"/>
              </a:ext>
            </a:extLst>
          </p:cNvPr>
          <p:cNvCxnSpPr>
            <a:cxnSpLocks/>
          </p:cNvCxnSpPr>
          <p:nvPr/>
        </p:nvCxnSpPr>
        <p:spPr>
          <a:xfrm>
            <a:off x="5868546" y="3767696"/>
            <a:ext cx="1571914" cy="100134"/>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7C11AE-31EE-2C48-B3A8-38AE794CAEBB}"/>
              </a:ext>
            </a:extLst>
          </p:cNvPr>
          <p:cNvSpPr txBox="1"/>
          <p:nvPr/>
        </p:nvSpPr>
        <p:spPr>
          <a:xfrm>
            <a:off x="5409050" y="3867830"/>
            <a:ext cx="2194255" cy="369332"/>
          </a:xfrm>
          <a:prstGeom prst="rect">
            <a:avLst/>
          </a:prstGeom>
          <a:noFill/>
        </p:spPr>
        <p:txBody>
          <a:bodyPr wrap="none" rtlCol="0">
            <a:spAutoFit/>
          </a:bodyPr>
          <a:lstStyle/>
          <a:p>
            <a:r>
              <a:rPr lang="en-US" dirty="0">
                <a:solidFill>
                  <a:schemeClr val="bg1"/>
                </a:solidFill>
              </a:rPr>
              <a:t>2.1 meters = 6’ 10”</a:t>
            </a:r>
          </a:p>
        </p:txBody>
      </p:sp>
      <p:cxnSp>
        <p:nvCxnSpPr>
          <p:cNvPr id="9" name="Straight Arrow Connector 8">
            <a:extLst>
              <a:ext uri="{FF2B5EF4-FFF2-40B4-BE49-F238E27FC236}">
                <a16:creationId xmlns:a16="http://schemas.microsoft.com/office/drawing/2014/main" id="{ADE4B6FD-5414-F543-9CB4-7866946106D4}"/>
              </a:ext>
            </a:extLst>
          </p:cNvPr>
          <p:cNvCxnSpPr/>
          <p:nvPr/>
        </p:nvCxnSpPr>
        <p:spPr>
          <a:xfrm flipH="1">
            <a:off x="6424755" y="2950932"/>
            <a:ext cx="203141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45E656-8C7E-3242-9141-011A67960405}"/>
              </a:ext>
            </a:extLst>
          </p:cNvPr>
          <p:cNvSpPr txBox="1"/>
          <p:nvPr/>
        </p:nvSpPr>
        <p:spPr>
          <a:xfrm>
            <a:off x="6424755" y="2983830"/>
            <a:ext cx="2169184" cy="369332"/>
          </a:xfrm>
          <a:prstGeom prst="rect">
            <a:avLst/>
          </a:prstGeom>
          <a:noFill/>
        </p:spPr>
        <p:txBody>
          <a:bodyPr wrap="none" rtlCol="0">
            <a:spAutoFit/>
          </a:bodyPr>
          <a:lstStyle/>
          <a:p>
            <a:r>
              <a:rPr lang="en-US" dirty="0">
                <a:solidFill>
                  <a:srgbClr val="C00000"/>
                </a:solidFill>
              </a:rPr>
              <a:t>Crossflow direction</a:t>
            </a:r>
          </a:p>
        </p:txBody>
      </p:sp>
      <p:cxnSp>
        <p:nvCxnSpPr>
          <p:cNvPr id="19" name="Straight Arrow Connector 18">
            <a:extLst>
              <a:ext uri="{FF2B5EF4-FFF2-40B4-BE49-F238E27FC236}">
                <a16:creationId xmlns:a16="http://schemas.microsoft.com/office/drawing/2014/main" id="{59CC4594-DCCB-8E4B-A280-D60A5D70D0D4}"/>
              </a:ext>
            </a:extLst>
          </p:cNvPr>
          <p:cNvCxnSpPr>
            <a:cxnSpLocks/>
          </p:cNvCxnSpPr>
          <p:nvPr/>
        </p:nvCxnSpPr>
        <p:spPr>
          <a:xfrm>
            <a:off x="163641" y="4341615"/>
            <a:ext cx="1892579"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CAAB66-5816-E744-ADF5-A2B46EC8754F}"/>
              </a:ext>
            </a:extLst>
          </p:cNvPr>
          <p:cNvSpPr txBox="1"/>
          <p:nvPr/>
        </p:nvSpPr>
        <p:spPr>
          <a:xfrm>
            <a:off x="48713" y="4385455"/>
            <a:ext cx="2169184" cy="369332"/>
          </a:xfrm>
          <a:prstGeom prst="rect">
            <a:avLst/>
          </a:prstGeom>
          <a:noFill/>
        </p:spPr>
        <p:txBody>
          <a:bodyPr wrap="none" rtlCol="0">
            <a:spAutoFit/>
          </a:bodyPr>
          <a:lstStyle/>
          <a:p>
            <a:r>
              <a:rPr lang="en-US" dirty="0">
                <a:solidFill>
                  <a:srgbClr val="C00000"/>
                </a:solidFill>
              </a:rPr>
              <a:t>Crossflow direction</a:t>
            </a:r>
          </a:p>
        </p:txBody>
      </p:sp>
      <p:cxnSp>
        <p:nvCxnSpPr>
          <p:cNvPr id="25" name="Straight Arrow Connector 24">
            <a:extLst>
              <a:ext uri="{FF2B5EF4-FFF2-40B4-BE49-F238E27FC236}">
                <a16:creationId xmlns:a16="http://schemas.microsoft.com/office/drawing/2014/main" id="{A9477235-4049-8F46-B0E4-9E16CD822CA6}"/>
              </a:ext>
            </a:extLst>
          </p:cNvPr>
          <p:cNvCxnSpPr>
            <a:cxnSpLocks/>
          </p:cNvCxnSpPr>
          <p:nvPr/>
        </p:nvCxnSpPr>
        <p:spPr>
          <a:xfrm>
            <a:off x="4667948" y="5172416"/>
            <a:ext cx="1892579"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3B32C0-F6FB-3B4A-8C66-67F27471144A}"/>
              </a:ext>
            </a:extLst>
          </p:cNvPr>
          <p:cNvSpPr txBox="1"/>
          <p:nvPr/>
        </p:nvSpPr>
        <p:spPr>
          <a:xfrm>
            <a:off x="4553020" y="5216256"/>
            <a:ext cx="2169184" cy="369332"/>
          </a:xfrm>
          <a:prstGeom prst="rect">
            <a:avLst/>
          </a:prstGeom>
          <a:noFill/>
        </p:spPr>
        <p:txBody>
          <a:bodyPr wrap="none" rtlCol="0">
            <a:spAutoFit/>
          </a:bodyPr>
          <a:lstStyle/>
          <a:p>
            <a:r>
              <a:rPr lang="en-US" dirty="0">
                <a:solidFill>
                  <a:srgbClr val="C00000"/>
                </a:solidFill>
              </a:rPr>
              <a:t>Crossflow direction</a:t>
            </a:r>
          </a:p>
        </p:txBody>
      </p:sp>
      <p:sp>
        <p:nvSpPr>
          <p:cNvPr id="4" name="TextBox 3">
            <a:extLst>
              <a:ext uri="{FF2B5EF4-FFF2-40B4-BE49-F238E27FC236}">
                <a16:creationId xmlns:a16="http://schemas.microsoft.com/office/drawing/2014/main" id="{3E2D58E8-0E3D-7243-AD09-B5E442FB5C79}"/>
              </a:ext>
            </a:extLst>
          </p:cNvPr>
          <p:cNvSpPr txBox="1"/>
          <p:nvPr/>
        </p:nvSpPr>
        <p:spPr>
          <a:xfrm>
            <a:off x="508000" y="1384300"/>
            <a:ext cx="4713406" cy="369332"/>
          </a:xfrm>
          <a:prstGeom prst="rect">
            <a:avLst/>
          </a:prstGeom>
          <a:noFill/>
        </p:spPr>
        <p:txBody>
          <a:bodyPr wrap="none" rtlCol="0">
            <a:spAutoFit/>
          </a:bodyPr>
          <a:lstStyle/>
          <a:p>
            <a:r>
              <a:rPr lang="en-US" dirty="0"/>
              <a:t>Extreme Re 50k hard cough (u = 2000 cm/s)</a:t>
            </a:r>
          </a:p>
        </p:txBody>
      </p:sp>
      <p:sp>
        <p:nvSpPr>
          <p:cNvPr id="23" name="TextBox 22">
            <a:extLst>
              <a:ext uri="{FF2B5EF4-FFF2-40B4-BE49-F238E27FC236}">
                <a16:creationId xmlns:a16="http://schemas.microsoft.com/office/drawing/2014/main" id="{17B2CFEB-E0E7-494B-9E92-33E115F56664}"/>
              </a:ext>
            </a:extLst>
          </p:cNvPr>
          <p:cNvSpPr txBox="1"/>
          <p:nvPr/>
        </p:nvSpPr>
        <p:spPr>
          <a:xfrm>
            <a:off x="6353533" y="2393270"/>
            <a:ext cx="1140056" cy="369332"/>
          </a:xfrm>
          <a:prstGeom prst="rect">
            <a:avLst/>
          </a:prstGeom>
          <a:noFill/>
        </p:spPr>
        <p:txBody>
          <a:bodyPr wrap="none" rtlCol="0">
            <a:spAutoFit/>
          </a:bodyPr>
          <a:lstStyle/>
          <a:p>
            <a:r>
              <a:rPr lang="en-US" dirty="0"/>
              <a:t>100 cm/s</a:t>
            </a:r>
          </a:p>
        </p:txBody>
      </p:sp>
    </p:spTree>
    <p:extLst>
      <p:ext uri="{BB962C8B-B14F-4D97-AF65-F5344CB8AC3E}">
        <p14:creationId xmlns:p14="http://schemas.microsoft.com/office/powerpoint/2010/main" val="231438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5986-81E5-4648-9ABE-DCEDDC839D91}"/>
              </a:ext>
            </a:extLst>
          </p:cNvPr>
          <p:cNvSpPr>
            <a:spLocks noGrp="1"/>
          </p:cNvSpPr>
          <p:nvPr>
            <p:ph type="title"/>
          </p:nvPr>
        </p:nvSpPr>
        <p:spPr/>
        <p:txBody>
          <a:bodyPr/>
          <a:lstStyle/>
          <a:p>
            <a:r>
              <a:rPr lang="en-US" dirty="0"/>
              <a:t>Findings: a) Droplet Nuclei Clustering/Persistence, b) Protective Shrouds are Effective for Primary Deposition Mitigation</a:t>
            </a:r>
          </a:p>
        </p:txBody>
      </p:sp>
      <p:sp>
        <p:nvSpPr>
          <p:cNvPr id="3" name="Slide Number Placeholder 2">
            <a:extLst>
              <a:ext uri="{FF2B5EF4-FFF2-40B4-BE49-F238E27FC236}">
                <a16:creationId xmlns:a16="http://schemas.microsoft.com/office/drawing/2014/main" id="{5CFE99F4-E4FD-0B45-B675-EFD15D13BD0C}"/>
              </a:ext>
            </a:extLst>
          </p:cNvPr>
          <p:cNvSpPr>
            <a:spLocks noGrp="1"/>
          </p:cNvSpPr>
          <p:nvPr>
            <p:ph type="sldNum" sz="quarter" idx="4"/>
          </p:nvPr>
        </p:nvSpPr>
        <p:spPr>
          <a:xfrm>
            <a:off x="48713" y="445606"/>
            <a:ext cx="438753" cy="365125"/>
          </a:xfrm>
        </p:spPr>
        <p:txBody>
          <a:bodyPr/>
          <a:lstStyle/>
          <a:p>
            <a:fld id="{4FAB73BC-B049-4115-A692-8D63A059BFB8}" type="slidenum">
              <a:rPr lang="en-US" smtClean="0"/>
              <a:pPr/>
              <a:t>32</a:t>
            </a:fld>
            <a:endParaRPr lang="en-US" dirty="0"/>
          </a:p>
        </p:txBody>
      </p:sp>
      <p:pic>
        <p:nvPicPr>
          <p:cNvPr id="21" name="Picture 20">
            <a:extLst>
              <a:ext uri="{FF2B5EF4-FFF2-40B4-BE49-F238E27FC236}">
                <a16:creationId xmlns:a16="http://schemas.microsoft.com/office/drawing/2014/main" id="{A7C87379-6D40-B74D-977F-75923F2F8D8D}"/>
              </a:ext>
            </a:extLst>
          </p:cNvPr>
          <p:cNvPicPr>
            <a:picLocks noChangeAspect="1"/>
          </p:cNvPicPr>
          <p:nvPr/>
        </p:nvPicPr>
        <p:blipFill>
          <a:blip r:embed="rId2"/>
          <a:stretch>
            <a:fillRect/>
          </a:stretch>
        </p:blipFill>
        <p:spPr>
          <a:xfrm>
            <a:off x="48714" y="1612900"/>
            <a:ext cx="3896139" cy="2286000"/>
          </a:xfrm>
          <a:prstGeom prst="rect">
            <a:avLst/>
          </a:prstGeom>
        </p:spPr>
      </p:pic>
      <p:pic>
        <p:nvPicPr>
          <p:cNvPr id="23" name="Picture 22">
            <a:extLst>
              <a:ext uri="{FF2B5EF4-FFF2-40B4-BE49-F238E27FC236}">
                <a16:creationId xmlns:a16="http://schemas.microsoft.com/office/drawing/2014/main" id="{FDFD6662-F9BC-6C40-B523-79CC8DFB45E2}"/>
              </a:ext>
            </a:extLst>
          </p:cNvPr>
          <p:cNvPicPr>
            <a:picLocks noChangeAspect="1"/>
          </p:cNvPicPr>
          <p:nvPr/>
        </p:nvPicPr>
        <p:blipFill>
          <a:blip r:embed="rId3"/>
          <a:stretch>
            <a:fillRect/>
          </a:stretch>
        </p:blipFill>
        <p:spPr>
          <a:xfrm>
            <a:off x="1761557" y="1612900"/>
            <a:ext cx="3896139" cy="2286000"/>
          </a:xfrm>
          <a:prstGeom prst="rect">
            <a:avLst/>
          </a:prstGeom>
        </p:spPr>
      </p:pic>
      <p:pic>
        <p:nvPicPr>
          <p:cNvPr id="27" name="Picture 26">
            <a:extLst>
              <a:ext uri="{FF2B5EF4-FFF2-40B4-BE49-F238E27FC236}">
                <a16:creationId xmlns:a16="http://schemas.microsoft.com/office/drawing/2014/main" id="{4D0AA248-74B2-2B48-A612-73B014844D0D}"/>
              </a:ext>
            </a:extLst>
          </p:cNvPr>
          <p:cNvPicPr>
            <a:picLocks noChangeAspect="1"/>
          </p:cNvPicPr>
          <p:nvPr/>
        </p:nvPicPr>
        <p:blipFill>
          <a:blip r:embed="rId4"/>
          <a:stretch>
            <a:fillRect/>
          </a:stretch>
        </p:blipFill>
        <p:spPr>
          <a:xfrm>
            <a:off x="3474400" y="1612900"/>
            <a:ext cx="3896139" cy="2286000"/>
          </a:xfrm>
          <a:prstGeom prst="rect">
            <a:avLst/>
          </a:prstGeom>
        </p:spPr>
      </p:pic>
      <p:pic>
        <p:nvPicPr>
          <p:cNvPr id="29" name="Picture 28">
            <a:extLst>
              <a:ext uri="{FF2B5EF4-FFF2-40B4-BE49-F238E27FC236}">
                <a16:creationId xmlns:a16="http://schemas.microsoft.com/office/drawing/2014/main" id="{5511506F-ED96-954A-BAB1-15005A1E01BF}"/>
              </a:ext>
            </a:extLst>
          </p:cNvPr>
          <p:cNvPicPr>
            <a:picLocks noChangeAspect="1"/>
          </p:cNvPicPr>
          <p:nvPr/>
        </p:nvPicPr>
        <p:blipFill>
          <a:blip r:embed="rId5"/>
          <a:stretch>
            <a:fillRect/>
          </a:stretch>
        </p:blipFill>
        <p:spPr>
          <a:xfrm>
            <a:off x="5187244" y="1612900"/>
            <a:ext cx="3896139" cy="2286000"/>
          </a:xfrm>
          <a:prstGeom prst="rect">
            <a:avLst/>
          </a:prstGeom>
        </p:spPr>
      </p:pic>
      <p:sp>
        <p:nvSpPr>
          <p:cNvPr id="40" name="TextBox 39">
            <a:extLst>
              <a:ext uri="{FF2B5EF4-FFF2-40B4-BE49-F238E27FC236}">
                <a16:creationId xmlns:a16="http://schemas.microsoft.com/office/drawing/2014/main" id="{4F5A7495-D522-D240-9563-4423EA8A3AE6}"/>
              </a:ext>
            </a:extLst>
          </p:cNvPr>
          <p:cNvSpPr txBox="1"/>
          <p:nvPr/>
        </p:nvSpPr>
        <p:spPr>
          <a:xfrm>
            <a:off x="19748" y="4089400"/>
            <a:ext cx="9062224" cy="369332"/>
          </a:xfrm>
          <a:prstGeom prst="rect">
            <a:avLst/>
          </a:prstGeom>
          <a:noFill/>
        </p:spPr>
        <p:txBody>
          <a:bodyPr wrap="none" rtlCol="0">
            <a:spAutoFit/>
          </a:bodyPr>
          <a:lstStyle/>
          <a:p>
            <a:r>
              <a:rPr lang="en-US" dirty="0"/>
              <a:t>Pulsed nominal cough jet with (Top) and without (Bottom) protective shroud; R2 mesh</a:t>
            </a:r>
          </a:p>
        </p:txBody>
      </p:sp>
      <p:sp>
        <p:nvSpPr>
          <p:cNvPr id="4" name="TextBox 3">
            <a:extLst>
              <a:ext uri="{FF2B5EF4-FFF2-40B4-BE49-F238E27FC236}">
                <a16:creationId xmlns:a16="http://schemas.microsoft.com/office/drawing/2014/main" id="{FC09E409-9A9E-5E45-BA77-9AF3353F5C80}"/>
              </a:ext>
            </a:extLst>
          </p:cNvPr>
          <p:cNvSpPr txBox="1"/>
          <p:nvPr/>
        </p:nvSpPr>
        <p:spPr>
          <a:xfrm>
            <a:off x="6900087" y="1243568"/>
            <a:ext cx="1500795" cy="276999"/>
          </a:xfrm>
          <a:prstGeom prst="rect">
            <a:avLst/>
          </a:prstGeom>
          <a:noFill/>
        </p:spPr>
        <p:txBody>
          <a:bodyPr wrap="none" rtlCol="0">
            <a:spAutoFit/>
          </a:bodyPr>
          <a:lstStyle/>
          <a:p>
            <a:r>
              <a:rPr lang="en-US" sz="1200" dirty="0"/>
              <a:t>Top wall not shown</a:t>
            </a:r>
          </a:p>
        </p:txBody>
      </p:sp>
      <p:pic>
        <p:nvPicPr>
          <p:cNvPr id="6" name="Picture 5">
            <a:extLst>
              <a:ext uri="{FF2B5EF4-FFF2-40B4-BE49-F238E27FC236}">
                <a16:creationId xmlns:a16="http://schemas.microsoft.com/office/drawing/2014/main" id="{A991C607-8206-964D-9360-D6DB01CD6D59}"/>
              </a:ext>
            </a:extLst>
          </p:cNvPr>
          <p:cNvPicPr>
            <a:picLocks noChangeAspect="1"/>
          </p:cNvPicPr>
          <p:nvPr/>
        </p:nvPicPr>
        <p:blipFill>
          <a:blip r:embed="rId6"/>
          <a:stretch>
            <a:fillRect/>
          </a:stretch>
        </p:blipFill>
        <p:spPr>
          <a:xfrm>
            <a:off x="48714" y="4458732"/>
            <a:ext cx="3896139" cy="2286000"/>
          </a:xfrm>
          <a:prstGeom prst="rect">
            <a:avLst/>
          </a:prstGeom>
        </p:spPr>
      </p:pic>
      <p:pic>
        <p:nvPicPr>
          <p:cNvPr id="614" name="Picture 613">
            <a:extLst>
              <a:ext uri="{FF2B5EF4-FFF2-40B4-BE49-F238E27FC236}">
                <a16:creationId xmlns:a16="http://schemas.microsoft.com/office/drawing/2014/main" id="{7C87A0DE-A8B5-3741-A112-A13151E92B71}"/>
              </a:ext>
            </a:extLst>
          </p:cNvPr>
          <p:cNvPicPr>
            <a:picLocks noChangeAspect="1"/>
          </p:cNvPicPr>
          <p:nvPr/>
        </p:nvPicPr>
        <p:blipFill>
          <a:blip r:embed="rId7"/>
          <a:stretch>
            <a:fillRect/>
          </a:stretch>
        </p:blipFill>
        <p:spPr>
          <a:xfrm>
            <a:off x="1681053" y="4458732"/>
            <a:ext cx="3896139" cy="2286000"/>
          </a:xfrm>
          <a:prstGeom prst="rect">
            <a:avLst/>
          </a:prstGeom>
        </p:spPr>
      </p:pic>
      <p:pic>
        <p:nvPicPr>
          <p:cNvPr id="616" name="Picture 615">
            <a:extLst>
              <a:ext uri="{FF2B5EF4-FFF2-40B4-BE49-F238E27FC236}">
                <a16:creationId xmlns:a16="http://schemas.microsoft.com/office/drawing/2014/main" id="{8ABCC77E-FBE0-0A4A-9A7B-C030AC5266D9}"/>
              </a:ext>
            </a:extLst>
          </p:cNvPr>
          <p:cNvPicPr>
            <a:picLocks noChangeAspect="1"/>
          </p:cNvPicPr>
          <p:nvPr/>
        </p:nvPicPr>
        <p:blipFill>
          <a:blip r:embed="rId8"/>
          <a:stretch>
            <a:fillRect/>
          </a:stretch>
        </p:blipFill>
        <p:spPr>
          <a:xfrm>
            <a:off x="3313392" y="4458732"/>
            <a:ext cx="3896139" cy="2286000"/>
          </a:xfrm>
          <a:prstGeom prst="rect">
            <a:avLst/>
          </a:prstGeom>
        </p:spPr>
      </p:pic>
      <p:pic>
        <p:nvPicPr>
          <p:cNvPr id="618" name="Picture 617">
            <a:extLst>
              <a:ext uri="{FF2B5EF4-FFF2-40B4-BE49-F238E27FC236}">
                <a16:creationId xmlns:a16="http://schemas.microsoft.com/office/drawing/2014/main" id="{5A41D1DC-BAB2-4B45-B2FD-3797E06B7AE2}"/>
              </a:ext>
            </a:extLst>
          </p:cNvPr>
          <p:cNvPicPr>
            <a:picLocks noChangeAspect="1"/>
          </p:cNvPicPr>
          <p:nvPr/>
        </p:nvPicPr>
        <p:blipFill>
          <a:blip r:embed="rId9"/>
          <a:stretch>
            <a:fillRect/>
          </a:stretch>
        </p:blipFill>
        <p:spPr>
          <a:xfrm>
            <a:off x="4945731" y="4458732"/>
            <a:ext cx="3896139" cy="2286000"/>
          </a:xfrm>
          <a:prstGeom prst="rect">
            <a:avLst/>
          </a:prstGeom>
        </p:spPr>
      </p:pic>
    </p:spTree>
    <p:extLst>
      <p:ext uri="{BB962C8B-B14F-4D97-AF65-F5344CB8AC3E}">
        <p14:creationId xmlns:p14="http://schemas.microsoft.com/office/powerpoint/2010/main" val="76660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FE99F4-E4FD-0B45-B675-EFD15D13BD0C}"/>
              </a:ext>
            </a:extLst>
          </p:cNvPr>
          <p:cNvSpPr>
            <a:spLocks noGrp="1"/>
          </p:cNvSpPr>
          <p:nvPr>
            <p:ph type="sldNum" sz="quarter" idx="4"/>
          </p:nvPr>
        </p:nvSpPr>
        <p:spPr>
          <a:xfrm>
            <a:off x="48713" y="445606"/>
            <a:ext cx="438753" cy="365125"/>
          </a:xfrm>
        </p:spPr>
        <p:txBody>
          <a:bodyPr/>
          <a:lstStyle/>
          <a:p>
            <a:fld id="{4FAB73BC-B049-4115-A692-8D63A059BFB8}" type="slidenum">
              <a:rPr lang="en-US" smtClean="0"/>
              <a:pPr/>
              <a:t>33</a:t>
            </a:fld>
            <a:endParaRPr lang="en-US" dirty="0"/>
          </a:p>
        </p:txBody>
      </p:sp>
      <p:pic>
        <p:nvPicPr>
          <p:cNvPr id="6" name="Picture 5">
            <a:extLst>
              <a:ext uri="{FF2B5EF4-FFF2-40B4-BE49-F238E27FC236}">
                <a16:creationId xmlns:a16="http://schemas.microsoft.com/office/drawing/2014/main" id="{BCB6FBE2-34D5-2743-8359-28B714DA7302}"/>
              </a:ext>
            </a:extLst>
          </p:cNvPr>
          <p:cNvPicPr>
            <a:picLocks noChangeAspect="1"/>
          </p:cNvPicPr>
          <p:nvPr/>
        </p:nvPicPr>
        <p:blipFill>
          <a:blip r:embed="rId2"/>
          <a:stretch>
            <a:fillRect/>
          </a:stretch>
        </p:blipFill>
        <p:spPr>
          <a:xfrm>
            <a:off x="5025101" y="793953"/>
            <a:ext cx="3835400" cy="2908300"/>
          </a:xfrm>
          <a:prstGeom prst="rect">
            <a:avLst/>
          </a:prstGeom>
        </p:spPr>
      </p:pic>
      <p:pic>
        <p:nvPicPr>
          <p:cNvPr id="8" name="Picture 7">
            <a:extLst>
              <a:ext uri="{FF2B5EF4-FFF2-40B4-BE49-F238E27FC236}">
                <a16:creationId xmlns:a16="http://schemas.microsoft.com/office/drawing/2014/main" id="{A24075CA-957E-5243-8EBD-46116BF46354}"/>
              </a:ext>
            </a:extLst>
          </p:cNvPr>
          <p:cNvPicPr>
            <a:picLocks noChangeAspect="1"/>
          </p:cNvPicPr>
          <p:nvPr/>
        </p:nvPicPr>
        <p:blipFill>
          <a:blip r:embed="rId3"/>
          <a:stretch>
            <a:fillRect/>
          </a:stretch>
        </p:blipFill>
        <p:spPr>
          <a:xfrm>
            <a:off x="4936201" y="3810261"/>
            <a:ext cx="3835400" cy="2908300"/>
          </a:xfrm>
          <a:prstGeom prst="rect">
            <a:avLst/>
          </a:prstGeom>
        </p:spPr>
      </p:pic>
      <p:pic>
        <p:nvPicPr>
          <p:cNvPr id="12" name="Picture 11">
            <a:extLst>
              <a:ext uri="{FF2B5EF4-FFF2-40B4-BE49-F238E27FC236}">
                <a16:creationId xmlns:a16="http://schemas.microsoft.com/office/drawing/2014/main" id="{56EDBA23-BF06-E74B-AE00-E1A7A70D9680}"/>
              </a:ext>
            </a:extLst>
          </p:cNvPr>
          <p:cNvPicPr>
            <a:picLocks noChangeAspect="1"/>
          </p:cNvPicPr>
          <p:nvPr/>
        </p:nvPicPr>
        <p:blipFill>
          <a:blip r:embed="rId4"/>
          <a:stretch>
            <a:fillRect/>
          </a:stretch>
        </p:blipFill>
        <p:spPr>
          <a:xfrm>
            <a:off x="372399" y="1323071"/>
            <a:ext cx="3913153" cy="2286000"/>
          </a:xfrm>
          <a:prstGeom prst="rect">
            <a:avLst/>
          </a:prstGeom>
        </p:spPr>
      </p:pic>
      <p:pic>
        <p:nvPicPr>
          <p:cNvPr id="14" name="Picture 13">
            <a:extLst>
              <a:ext uri="{FF2B5EF4-FFF2-40B4-BE49-F238E27FC236}">
                <a16:creationId xmlns:a16="http://schemas.microsoft.com/office/drawing/2014/main" id="{A916E4DF-0FDB-7645-AC26-C276D9093EDC}"/>
              </a:ext>
            </a:extLst>
          </p:cNvPr>
          <p:cNvPicPr>
            <a:picLocks noChangeAspect="1"/>
          </p:cNvPicPr>
          <p:nvPr/>
        </p:nvPicPr>
        <p:blipFill>
          <a:blip r:embed="rId5"/>
          <a:stretch>
            <a:fillRect/>
          </a:stretch>
        </p:blipFill>
        <p:spPr>
          <a:xfrm>
            <a:off x="372399" y="4121411"/>
            <a:ext cx="3913153" cy="2286000"/>
          </a:xfrm>
          <a:prstGeom prst="rect">
            <a:avLst/>
          </a:prstGeom>
        </p:spPr>
      </p:pic>
      <p:sp>
        <p:nvSpPr>
          <p:cNvPr id="26" name="Title 1">
            <a:extLst>
              <a:ext uri="{FF2B5EF4-FFF2-40B4-BE49-F238E27FC236}">
                <a16:creationId xmlns:a16="http://schemas.microsoft.com/office/drawing/2014/main" id="{1CB56E72-F40E-2043-9989-336FEC308609}"/>
              </a:ext>
            </a:extLst>
          </p:cNvPr>
          <p:cNvSpPr>
            <a:spLocks noGrp="1"/>
          </p:cNvSpPr>
          <p:nvPr>
            <p:ph type="title"/>
          </p:nvPr>
        </p:nvSpPr>
        <p:spPr>
          <a:xfrm>
            <a:off x="615987" y="223728"/>
            <a:ext cx="7543800" cy="570225"/>
          </a:xfrm>
        </p:spPr>
        <p:txBody>
          <a:bodyPr/>
          <a:lstStyle/>
          <a:p>
            <a:r>
              <a:rPr lang="en-US" dirty="0"/>
              <a:t>Findings: a) Droplet Nuclei Clustering/Persistence, b) Protective Shrouds are Effective for Primary Deposition Mitigation</a:t>
            </a:r>
          </a:p>
        </p:txBody>
      </p:sp>
      <p:sp>
        <p:nvSpPr>
          <p:cNvPr id="17" name="TextBox 16">
            <a:extLst>
              <a:ext uri="{FF2B5EF4-FFF2-40B4-BE49-F238E27FC236}">
                <a16:creationId xmlns:a16="http://schemas.microsoft.com/office/drawing/2014/main" id="{5E29504C-7492-DE4D-AFA3-06ED4CB2D115}"/>
              </a:ext>
            </a:extLst>
          </p:cNvPr>
          <p:cNvSpPr txBox="1"/>
          <p:nvPr/>
        </p:nvSpPr>
        <p:spPr>
          <a:xfrm>
            <a:off x="347767" y="6488668"/>
            <a:ext cx="4224233" cy="369332"/>
          </a:xfrm>
          <a:prstGeom prst="rect">
            <a:avLst/>
          </a:prstGeom>
          <a:noFill/>
        </p:spPr>
        <p:txBody>
          <a:bodyPr wrap="none" rtlCol="0">
            <a:spAutoFit/>
          </a:bodyPr>
          <a:lstStyle/>
          <a:p>
            <a:r>
              <a:rPr lang="en-US" dirty="0"/>
              <a:t>Plume spread for coughs and breathing</a:t>
            </a:r>
          </a:p>
        </p:txBody>
      </p:sp>
    </p:spTree>
    <p:extLst>
      <p:ext uri="{BB962C8B-B14F-4D97-AF65-F5344CB8AC3E}">
        <p14:creationId xmlns:p14="http://schemas.microsoft.com/office/powerpoint/2010/main" val="65921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5986-81E5-4648-9ABE-DCEDDC839D91}"/>
              </a:ext>
            </a:extLst>
          </p:cNvPr>
          <p:cNvSpPr>
            <a:spLocks noGrp="1"/>
          </p:cNvSpPr>
          <p:nvPr>
            <p:ph type="title"/>
          </p:nvPr>
        </p:nvSpPr>
        <p:spPr/>
        <p:txBody>
          <a:bodyPr/>
          <a:lstStyle/>
          <a:p>
            <a:r>
              <a:rPr lang="en-US" dirty="0"/>
              <a:t>Findings: a) Droplet Nuclei Clustering/Persistence, b) Protective Shrouds are Effective for Primary Deposition</a:t>
            </a:r>
          </a:p>
        </p:txBody>
      </p:sp>
      <p:sp>
        <p:nvSpPr>
          <p:cNvPr id="3" name="Slide Number Placeholder 2">
            <a:extLst>
              <a:ext uri="{FF2B5EF4-FFF2-40B4-BE49-F238E27FC236}">
                <a16:creationId xmlns:a16="http://schemas.microsoft.com/office/drawing/2014/main" id="{5CFE99F4-E4FD-0B45-B675-EFD15D13BD0C}"/>
              </a:ext>
            </a:extLst>
          </p:cNvPr>
          <p:cNvSpPr>
            <a:spLocks noGrp="1"/>
          </p:cNvSpPr>
          <p:nvPr>
            <p:ph type="sldNum" sz="quarter" idx="4"/>
          </p:nvPr>
        </p:nvSpPr>
        <p:spPr>
          <a:xfrm>
            <a:off x="48713" y="445606"/>
            <a:ext cx="438753" cy="365125"/>
          </a:xfrm>
        </p:spPr>
        <p:txBody>
          <a:bodyPr/>
          <a:lstStyle/>
          <a:p>
            <a:fld id="{4FAB73BC-B049-4115-A692-8D63A059BFB8}" type="slidenum">
              <a:rPr lang="en-US" smtClean="0"/>
              <a:pPr/>
              <a:t>34</a:t>
            </a:fld>
            <a:endParaRPr lang="en-US" dirty="0"/>
          </a:p>
        </p:txBody>
      </p:sp>
      <p:pic>
        <p:nvPicPr>
          <p:cNvPr id="4" name="R2aMovie.mp4">
            <a:hlinkClick r:id="" action="ppaction://media"/>
            <a:extLst>
              <a:ext uri="{FF2B5EF4-FFF2-40B4-BE49-F238E27FC236}">
                <a16:creationId xmlns:a16="http://schemas.microsoft.com/office/drawing/2014/main" id="{702AE6A2-E8CC-D442-8A3C-DDB3EB70C5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6331" y="1143000"/>
            <a:ext cx="7791338" cy="4572000"/>
          </a:xfrm>
          <a:prstGeom prst="rect">
            <a:avLst/>
          </a:prstGeom>
        </p:spPr>
      </p:pic>
      <p:sp>
        <p:nvSpPr>
          <p:cNvPr id="6" name="TextBox 5">
            <a:extLst>
              <a:ext uri="{FF2B5EF4-FFF2-40B4-BE49-F238E27FC236}">
                <a16:creationId xmlns:a16="http://schemas.microsoft.com/office/drawing/2014/main" id="{43C0DA18-7DEB-9D43-9B01-3D292C3B9919}"/>
              </a:ext>
            </a:extLst>
          </p:cNvPr>
          <p:cNvSpPr txBox="1"/>
          <p:nvPr/>
        </p:nvSpPr>
        <p:spPr>
          <a:xfrm>
            <a:off x="482600" y="6172200"/>
            <a:ext cx="6991401" cy="923330"/>
          </a:xfrm>
          <a:prstGeom prst="rect">
            <a:avLst/>
          </a:prstGeom>
          <a:noFill/>
        </p:spPr>
        <p:txBody>
          <a:bodyPr wrap="none" rtlCol="0">
            <a:spAutoFit/>
          </a:bodyPr>
          <a:lstStyle/>
          <a:p>
            <a:pPr marL="285750" indent="-285750">
              <a:buFont typeface="Arial" panose="020B0604020202020204" pitchFamily="34" charset="0"/>
              <a:buChar char="•"/>
            </a:pPr>
            <a:r>
              <a:rPr lang="en-US" dirty="0"/>
              <a:t>Classic axisymmetric jet shedding drives droplet clustering</a:t>
            </a:r>
          </a:p>
          <a:p>
            <a:pPr marL="285750" indent="-285750">
              <a:buFont typeface="Arial" panose="020B0604020202020204" pitchFamily="34" charset="0"/>
              <a:buChar char="•"/>
            </a:pPr>
            <a:r>
              <a:rPr lang="en-US" dirty="0"/>
              <a:t>Primary droplet cloud in addition to secondary buoyant plumes</a:t>
            </a:r>
          </a:p>
          <a:p>
            <a:endParaRPr lang="en-US" dirty="0"/>
          </a:p>
        </p:txBody>
      </p:sp>
      <p:sp>
        <p:nvSpPr>
          <p:cNvPr id="7" name="TextBox 6">
            <a:extLst>
              <a:ext uri="{FF2B5EF4-FFF2-40B4-BE49-F238E27FC236}">
                <a16:creationId xmlns:a16="http://schemas.microsoft.com/office/drawing/2014/main" id="{69005388-6EF4-C741-8F92-DE5A1CEFD8FB}"/>
              </a:ext>
            </a:extLst>
          </p:cNvPr>
          <p:cNvSpPr txBox="1"/>
          <p:nvPr/>
        </p:nvSpPr>
        <p:spPr>
          <a:xfrm>
            <a:off x="6900087" y="1243568"/>
            <a:ext cx="1500795" cy="276999"/>
          </a:xfrm>
          <a:prstGeom prst="rect">
            <a:avLst/>
          </a:prstGeom>
          <a:noFill/>
        </p:spPr>
        <p:txBody>
          <a:bodyPr wrap="none" rtlCol="0">
            <a:spAutoFit/>
          </a:bodyPr>
          <a:lstStyle/>
          <a:p>
            <a:r>
              <a:rPr lang="en-US" sz="1200" dirty="0"/>
              <a:t>Top wall not shown</a:t>
            </a:r>
          </a:p>
        </p:txBody>
      </p:sp>
      <p:sp>
        <p:nvSpPr>
          <p:cNvPr id="5" name="TextBox 4">
            <a:extLst>
              <a:ext uri="{FF2B5EF4-FFF2-40B4-BE49-F238E27FC236}">
                <a16:creationId xmlns:a16="http://schemas.microsoft.com/office/drawing/2014/main" id="{9601B096-28E0-8D40-9017-A00629421DC6}"/>
              </a:ext>
            </a:extLst>
          </p:cNvPr>
          <p:cNvSpPr txBox="1"/>
          <p:nvPr/>
        </p:nvSpPr>
        <p:spPr>
          <a:xfrm>
            <a:off x="76519" y="5802868"/>
            <a:ext cx="1199624" cy="369332"/>
          </a:xfrm>
          <a:prstGeom prst="rect">
            <a:avLst/>
          </a:prstGeom>
          <a:noFill/>
        </p:spPr>
        <p:txBody>
          <a:bodyPr wrap="none" rtlCol="0">
            <a:spAutoFit/>
          </a:bodyPr>
          <a:lstStyle/>
          <a:p>
            <a:r>
              <a:rPr lang="en-US" dirty="0"/>
              <a:t>Re 25,000</a:t>
            </a:r>
          </a:p>
        </p:txBody>
      </p:sp>
    </p:spTree>
    <p:extLst>
      <p:ext uri="{BB962C8B-B14F-4D97-AF65-F5344CB8AC3E}">
        <p14:creationId xmlns:p14="http://schemas.microsoft.com/office/powerpoint/2010/main" val="120831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5986-81E5-4648-9ABE-DCEDDC839D91}"/>
              </a:ext>
            </a:extLst>
          </p:cNvPr>
          <p:cNvSpPr>
            <a:spLocks noGrp="1"/>
          </p:cNvSpPr>
          <p:nvPr>
            <p:ph type="title"/>
          </p:nvPr>
        </p:nvSpPr>
        <p:spPr/>
        <p:txBody>
          <a:bodyPr/>
          <a:lstStyle/>
          <a:p>
            <a:r>
              <a:rPr lang="en-US" dirty="0"/>
              <a:t>Findings: a) Droplet Nuclei Clustering/Persistence, 2) Protective Shrouds are Effective for Primary Deposition</a:t>
            </a:r>
          </a:p>
        </p:txBody>
      </p:sp>
      <p:sp>
        <p:nvSpPr>
          <p:cNvPr id="3" name="Slide Number Placeholder 2">
            <a:extLst>
              <a:ext uri="{FF2B5EF4-FFF2-40B4-BE49-F238E27FC236}">
                <a16:creationId xmlns:a16="http://schemas.microsoft.com/office/drawing/2014/main" id="{5CFE99F4-E4FD-0B45-B675-EFD15D13BD0C}"/>
              </a:ext>
            </a:extLst>
          </p:cNvPr>
          <p:cNvSpPr>
            <a:spLocks noGrp="1"/>
          </p:cNvSpPr>
          <p:nvPr>
            <p:ph type="sldNum" sz="quarter" idx="4"/>
          </p:nvPr>
        </p:nvSpPr>
        <p:spPr>
          <a:xfrm>
            <a:off x="48713" y="445606"/>
            <a:ext cx="438753" cy="365125"/>
          </a:xfrm>
        </p:spPr>
        <p:txBody>
          <a:bodyPr/>
          <a:lstStyle/>
          <a:p>
            <a:fld id="{4FAB73BC-B049-4115-A692-8D63A059BFB8}" type="slidenum">
              <a:rPr lang="en-US" smtClean="0"/>
              <a:pPr/>
              <a:t>35</a:t>
            </a:fld>
            <a:endParaRPr lang="en-US" dirty="0"/>
          </a:p>
        </p:txBody>
      </p:sp>
      <p:sp>
        <p:nvSpPr>
          <p:cNvPr id="7" name="TextBox 6">
            <a:extLst>
              <a:ext uri="{FF2B5EF4-FFF2-40B4-BE49-F238E27FC236}">
                <a16:creationId xmlns:a16="http://schemas.microsoft.com/office/drawing/2014/main" id="{8B425168-4F12-5C4A-98D4-0CC42243F248}"/>
              </a:ext>
            </a:extLst>
          </p:cNvPr>
          <p:cNvSpPr txBox="1"/>
          <p:nvPr/>
        </p:nvSpPr>
        <p:spPr>
          <a:xfrm>
            <a:off x="482600" y="6172200"/>
            <a:ext cx="8433719" cy="923330"/>
          </a:xfrm>
          <a:prstGeom prst="rect">
            <a:avLst/>
          </a:prstGeom>
          <a:noFill/>
        </p:spPr>
        <p:txBody>
          <a:bodyPr wrap="none" rtlCol="0">
            <a:spAutoFit/>
          </a:bodyPr>
          <a:lstStyle/>
          <a:p>
            <a:pPr marL="285750" indent="-285750">
              <a:buFont typeface="Arial" panose="020B0604020202020204" pitchFamily="34" charset="0"/>
              <a:buChar char="•"/>
            </a:pPr>
            <a:r>
              <a:rPr lang="en-US" dirty="0"/>
              <a:t>High- streamwise curvature impinging jet drives ring impingement clustering</a:t>
            </a:r>
          </a:p>
          <a:p>
            <a:pPr marL="285750" indent="-285750">
              <a:buFont typeface="Arial" panose="020B0604020202020204" pitchFamily="34" charset="0"/>
              <a:buChar char="•"/>
            </a:pPr>
            <a:r>
              <a:rPr lang="en-US" dirty="0"/>
              <a:t>Persistence of droplet nuclei is noted </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A3F6C70-4CF6-354D-ACF7-E92165DDF9D6}"/>
              </a:ext>
            </a:extLst>
          </p:cNvPr>
          <p:cNvSpPr txBox="1"/>
          <p:nvPr/>
        </p:nvSpPr>
        <p:spPr>
          <a:xfrm>
            <a:off x="6900087" y="1243568"/>
            <a:ext cx="1500795" cy="276999"/>
          </a:xfrm>
          <a:prstGeom prst="rect">
            <a:avLst/>
          </a:prstGeom>
          <a:noFill/>
        </p:spPr>
        <p:txBody>
          <a:bodyPr wrap="none" rtlCol="0">
            <a:spAutoFit/>
          </a:bodyPr>
          <a:lstStyle/>
          <a:p>
            <a:r>
              <a:rPr lang="en-US" sz="1200" dirty="0"/>
              <a:t>Top wall not shown</a:t>
            </a:r>
          </a:p>
        </p:txBody>
      </p:sp>
      <p:sp>
        <p:nvSpPr>
          <p:cNvPr id="8" name="TextBox 7">
            <a:extLst>
              <a:ext uri="{FF2B5EF4-FFF2-40B4-BE49-F238E27FC236}">
                <a16:creationId xmlns:a16="http://schemas.microsoft.com/office/drawing/2014/main" id="{3BD394AC-C351-FF46-A410-89A33443E569}"/>
              </a:ext>
            </a:extLst>
          </p:cNvPr>
          <p:cNvSpPr txBox="1"/>
          <p:nvPr/>
        </p:nvSpPr>
        <p:spPr>
          <a:xfrm>
            <a:off x="76519" y="5802868"/>
            <a:ext cx="1199624" cy="369332"/>
          </a:xfrm>
          <a:prstGeom prst="rect">
            <a:avLst/>
          </a:prstGeom>
          <a:noFill/>
        </p:spPr>
        <p:txBody>
          <a:bodyPr wrap="none" rtlCol="0">
            <a:spAutoFit/>
          </a:bodyPr>
          <a:lstStyle/>
          <a:p>
            <a:r>
              <a:rPr lang="en-US" dirty="0"/>
              <a:t>Re 25,000</a:t>
            </a:r>
          </a:p>
        </p:txBody>
      </p:sp>
      <p:pic>
        <p:nvPicPr>
          <p:cNvPr id="4" name="cough10mpsZeroCrossFlowShield.mp4" descr="cough10mpsZeroCrossFlowShield.mp4">
            <a:hlinkClick r:id="" action="ppaction://media"/>
            <a:extLst>
              <a:ext uri="{FF2B5EF4-FFF2-40B4-BE49-F238E27FC236}">
                <a16:creationId xmlns:a16="http://schemas.microsoft.com/office/drawing/2014/main" id="{D7E8D6F6-30C2-9C47-B2C0-9C253018E4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4829" y="1566857"/>
            <a:ext cx="6709354" cy="3937086"/>
          </a:xfrm>
          <a:prstGeom prst="rect">
            <a:avLst/>
          </a:prstGeom>
        </p:spPr>
      </p:pic>
    </p:spTree>
    <p:extLst>
      <p:ext uri="{BB962C8B-B14F-4D97-AF65-F5344CB8AC3E}">
        <p14:creationId xmlns:p14="http://schemas.microsoft.com/office/powerpoint/2010/main" val="335336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The Role of Protective Shrouds; Passive Breathing in Zero crossflow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36</a:t>
            </a:fld>
            <a:endParaRPr lang="en-US" dirty="0"/>
          </a:p>
        </p:txBody>
      </p:sp>
      <p:sp>
        <p:nvSpPr>
          <p:cNvPr id="5" name="TextBox 4">
            <a:extLst>
              <a:ext uri="{FF2B5EF4-FFF2-40B4-BE49-F238E27FC236}">
                <a16:creationId xmlns:a16="http://schemas.microsoft.com/office/drawing/2014/main" id="{70F26A23-B78C-A74C-8878-898A5367DF01}"/>
              </a:ext>
            </a:extLst>
          </p:cNvPr>
          <p:cNvSpPr txBox="1"/>
          <p:nvPr/>
        </p:nvSpPr>
        <p:spPr>
          <a:xfrm>
            <a:off x="1119390" y="5372627"/>
            <a:ext cx="7865823" cy="1477328"/>
          </a:xfrm>
          <a:prstGeom prst="rect">
            <a:avLst/>
          </a:prstGeom>
          <a:noFill/>
        </p:spPr>
        <p:txBody>
          <a:bodyPr wrap="square" rtlCol="0">
            <a:spAutoFit/>
          </a:bodyPr>
          <a:lstStyle/>
          <a:p>
            <a:pPr marL="742950" lvl="1" indent="-285750">
              <a:buFont typeface="Courier New" panose="02070309020205020404" pitchFamily="49" charset="0"/>
              <a:buChar char="o"/>
            </a:pPr>
            <a:r>
              <a:rPr lang="en-US" dirty="0"/>
              <a:t>1, 2, and 3 micron spray distribution; 120e-12 g injection over 4 seconds; sinusoidal breath of 100 cm/s</a:t>
            </a:r>
          </a:p>
          <a:p>
            <a:pPr marL="742950" lvl="1" indent="-285750">
              <a:buFont typeface="Courier New" panose="02070309020205020404" pitchFamily="49" charset="0"/>
              <a:buChar char="o"/>
            </a:pPr>
            <a:r>
              <a:rPr lang="en-US" dirty="0"/>
              <a:t>Low velocity and small droplets render direct transmission unlikely, however, as with previous simulations, droplet nuclei persist - now at low concentrations</a:t>
            </a:r>
          </a:p>
        </p:txBody>
      </p:sp>
      <p:sp>
        <p:nvSpPr>
          <p:cNvPr id="6" name="TextBox 5">
            <a:extLst>
              <a:ext uri="{FF2B5EF4-FFF2-40B4-BE49-F238E27FC236}">
                <a16:creationId xmlns:a16="http://schemas.microsoft.com/office/drawing/2014/main" id="{6227CED4-C4DB-8B48-A60A-41CCE1FE38A7}"/>
              </a:ext>
            </a:extLst>
          </p:cNvPr>
          <p:cNvSpPr txBox="1"/>
          <p:nvPr/>
        </p:nvSpPr>
        <p:spPr>
          <a:xfrm>
            <a:off x="268089" y="990600"/>
            <a:ext cx="8393311" cy="738664"/>
          </a:xfrm>
          <a:prstGeom prst="rect">
            <a:avLst/>
          </a:prstGeom>
          <a:noFill/>
        </p:spPr>
        <p:txBody>
          <a:bodyPr wrap="square" rtlCol="0">
            <a:spAutoFit/>
          </a:bodyPr>
          <a:lstStyle/>
          <a:p>
            <a:r>
              <a:rPr lang="en-US" sz="1200" dirty="0"/>
              <a:t>Wan et. al, Particle Size Concentration Distribution and Influences on Exhaled Breath Particles in Mechanically Ventilated Patients; 2014</a:t>
            </a:r>
          </a:p>
          <a:p>
            <a:endParaRPr lang="en-US" dirty="0"/>
          </a:p>
        </p:txBody>
      </p:sp>
      <p:pic>
        <p:nvPicPr>
          <p:cNvPr id="4" name="breathingZeroCrossFlowShieldVelPlane.mp4">
            <a:hlinkClick r:id="" action="ppaction://media"/>
            <a:extLst>
              <a:ext uri="{FF2B5EF4-FFF2-40B4-BE49-F238E27FC236}">
                <a16:creationId xmlns:a16="http://schemas.microsoft.com/office/drawing/2014/main" id="{07A2803C-7E7C-8544-AD47-56D9B0DF23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1573" y="1600200"/>
            <a:ext cx="6260855" cy="3657600"/>
          </a:xfrm>
          <a:prstGeom prst="rect">
            <a:avLst/>
          </a:prstGeom>
        </p:spPr>
      </p:pic>
      <p:sp>
        <p:nvSpPr>
          <p:cNvPr id="8" name="TextBox 7">
            <a:extLst>
              <a:ext uri="{FF2B5EF4-FFF2-40B4-BE49-F238E27FC236}">
                <a16:creationId xmlns:a16="http://schemas.microsoft.com/office/drawing/2014/main" id="{80B1B2C1-B379-684A-AE91-B7E1F841FD65}"/>
              </a:ext>
            </a:extLst>
          </p:cNvPr>
          <p:cNvSpPr txBox="1"/>
          <p:nvPr/>
        </p:nvSpPr>
        <p:spPr>
          <a:xfrm>
            <a:off x="0" y="3479800"/>
            <a:ext cx="1441572" cy="1384995"/>
          </a:xfrm>
          <a:prstGeom prst="rect">
            <a:avLst/>
          </a:prstGeom>
          <a:noFill/>
        </p:spPr>
        <p:txBody>
          <a:bodyPr wrap="square" rtlCol="0">
            <a:spAutoFit/>
          </a:bodyPr>
          <a:lstStyle/>
          <a:p>
            <a:r>
              <a:rPr lang="en-US" sz="1400" dirty="0"/>
              <a:t>Droplets persist while forming a concentrated cloud at the protective shroud</a:t>
            </a:r>
          </a:p>
        </p:txBody>
      </p:sp>
    </p:spTree>
    <p:extLst>
      <p:ext uri="{BB962C8B-B14F-4D97-AF65-F5344CB8AC3E}">
        <p14:creationId xmlns:p14="http://schemas.microsoft.com/office/powerpoint/2010/main" val="251838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The Role of Protective Shrouds; Passive Breathing in Zero crossflow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37</a:t>
            </a:fld>
            <a:endParaRPr lang="en-US" dirty="0"/>
          </a:p>
        </p:txBody>
      </p:sp>
      <p:sp>
        <p:nvSpPr>
          <p:cNvPr id="5" name="TextBox 4">
            <a:extLst>
              <a:ext uri="{FF2B5EF4-FFF2-40B4-BE49-F238E27FC236}">
                <a16:creationId xmlns:a16="http://schemas.microsoft.com/office/drawing/2014/main" id="{70F26A23-B78C-A74C-8878-898A5367DF01}"/>
              </a:ext>
            </a:extLst>
          </p:cNvPr>
          <p:cNvSpPr txBox="1"/>
          <p:nvPr/>
        </p:nvSpPr>
        <p:spPr>
          <a:xfrm>
            <a:off x="1119390" y="5372627"/>
            <a:ext cx="7865823" cy="1477328"/>
          </a:xfrm>
          <a:prstGeom prst="rect">
            <a:avLst/>
          </a:prstGeom>
          <a:noFill/>
        </p:spPr>
        <p:txBody>
          <a:bodyPr wrap="square" rtlCol="0">
            <a:spAutoFit/>
          </a:bodyPr>
          <a:lstStyle/>
          <a:p>
            <a:pPr marL="742950" lvl="1" indent="-285750">
              <a:buFont typeface="Courier New" panose="02070309020205020404" pitchFamily="49" charset="0"/>
              <a:buChar char="o"/>
            </a:pPr>
            <a:r>
              <a:rPr lang="en-US" dirty="0"/>
              <a:t>1, 2, and 3 micron spray distribution; 120e-12 g injection over 4 seconds; sinusoidal breath of 100 cm/s</a:t>
            </a:r>
          </a:p>
          <a:p>
            <a:pPr marL="742950" lvl="1" indent="-285750">
              <a:buFont typeface="Courier New" panose="02070309020205020404" pitchFamily="49" charset="0"/>
              <a:buChar char="o"/>
            </a:pPr>
            <a:r>
              <a:rPr lang="en-US" dirty="0"/>
              <a:t>Low velocity and small droplets render direct transmission unlikely, however, as with previous simulations, droplet nuclei persist - now at low concentrations</a:t>
            </a:r>
          </a:p>
        </p:txBody>
      </p:sp>
      <p:sp>
        <p:nvSpPr>
          <p:cNvPr id="6" name="TextBox 5">
            <a:extLst>
              <a:ext uri="{FF2B5EF4-FFF2-40B4-BE49-F238E27FC236}">
                <a16:creationId xmlns:a16="http://schemas.microsoft.com/office/drawing/2014/main" id="{6227CED4-C4DB-8B48-A60A-41CCE1FE38A7}"/>
              </a:ext>
            </a:extLst>
          </p:cNvPr>
          <p:cNvSpPr txBox="1"/>
          <p:nvPr/>
        </p:nvSpPr>
        <p:spPr>
          <a:xfrm>
            <a:off x="268089" y="990600"/>
            <a:ext cx="8393311" cy="738664"/>
          </a:xfrm>
          <a:prstGeom prst="rect">
            <a:avLst/>
          </a:prstGeom>
          <a:noFill/>
        </p:spPr>
        <p:txBody>
          <a:bodyPr wrap="square" rtlCol="0">
            <a:spAutoFit/>
          </a:bodyPr>
          <a:lstStyle/>
          <a:p>
            <a:r>
              <a:rPr lang="en-US" sz="1200" dirty="0"/>
              <a:t>Wan et. al, Particle Size Concentration Distribution and Influences on Exhaled Breath Particles in Mechanically Ventilated Patients; 2014</a:t>
            </a:r>
          </a:p>
          <a:p>
            <a:endParaRPr lang="en-US" dirty="0"/>
          </a:p>
        </p:txBody>
      </p:sp>
      <p:pic>
        <p:nvPicPr>
          <p:cNvPr id="7" name="breathingZeroCrossFlowVelPlane.mp4">
            <a:hlinkClick r:id="" action="ppaction://media"/>
            <a:extLst>
              <a:ext uri="{FF2B5EF4-FFF2-40B4-BE49-F238E27FC236}">
                <a16:creationId xmlns:a16="http://schemas.microsoft.com/office/drawing/2014/main" id="{E10D38CF-ECB8-6440-8D48-F3E4A200DA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1572" y="1600200"/>
            <a:ext cx="6260856" cy="3657600"/>
          </a:xfrm>
          <a:prstGeom prst="rect">
            <a:avLst/>
          </a:prstGeom>
        </p:spPr>
      </p:pic>
      <p:sp>
        <p:nvSpPr>
          <p:cNvPr id="8" name="TextBox 7">
            <a:extLst>
              <a:ext uri="{FF2B5EF4-FFF2-40B4-BE49-F238E27FC236}">
                <a16:creationId xmlns:a16="http://schemas.microsoft.com/office/drawing/2014/main" id="{D2E82E43-87F7-DE45-8273-521B63BE21BA}"/>
              </a:ext>
            </a:extLst>
          </p:cNvPr>
          <p:cNvSpPr txBox="1"/>
          <p:nvPr/>
        </p:nvSpPr>
        <p:spPr>
          <a:xfrm>
            <a:off x="0" y="3479800"/>
            <a:ext cx="1441572" cy="1384995"/>
          </a:xfrm>
          <a:prstGeom prst="rect">
            <a:avLst/>
          </a:prstGeom>
          <a:noFill/>
        </p:spPr>
        <p:txBody>
          <a:bodyPr wrap="square" rtlCol="0">
            <a:spAutoFit/>
          </a:bodyPr>
          <a:lstStyle/>
          <a:p>
            <a:r>
              <a:rPr lang="en-US" sz="1400" dirty="0"/>
              <a:t>Droplets persist while forming a cloud approximately 1.5 meters from source </a:t>
            </a:r>
          </a:p>
        </p:txBody>
      </p:sp>
    </p:spTree>
    <p:extLst>
      <p:ext uri="{BB962C8B-B14F-4D97-AF65-F5344CB8AC3E}">
        <p14:creationId xmlns:p14="http://schemas.microsoft.com/office/powerpoint/2010/main" val="333941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Crossflow Animations</a:t>
            </a:r>
          </a:p>
        </p:txBody>
      </p:sp>
      <p:sp>
        <p:nvSpPr>
          <p:cNvPr id="3" name="Slide Number Placeholder 2"/>
          <p:cNvSpPr>
            <a:spLocks noGrp="1"/>
          </p:cNvSpPr>
          <p:nvPr>
            <p:ph type="sldNum" sz="quarter" idx="4"/>
          </p:nvPr>
        </p:nvSpPr>
        <p:spPr/>
        <p:txBody>
          <a:bodyPr/>
          <a:lstStyle/>
          <a:p>
            <a:fld id="{4FAB73BC-B049-4115-A692-8D63A059BFB8}" type="slidenum">
              <a:rPr lang="en-US" smtClean="0"/>
              <a:pPr/>
              <a:t>38</a:t>
            </a:fld>
            <a:endParaRPr lang="en-US" dirty="0"/>
          </a:p>
        </p:txBody>
      </p:sp>
      <p:pic>
        <p:nvPicPr>
          <p:cNvPr id="10" name="humanoidFullPhysicsBackXflow.mp4">
            <a:hlinkClick r:id="" action="ppaction://media"/>
            <a:extLst>
              <a:ext uri="{FF2B5EF4-FFF2-40B4-BE49-F238E27FC236}">
                <a16:creationId xmlns:a16="http://schemas.microsoft.com/office/drawing/2014/main" id="{33D02604-365B-204F-94EC-3D747D0B8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9010" y="1603652"/>
            <a:ext cx="6945980" cy="4057850"/>
          </a:xfrm>
          <a:prstGeom prst="rect">
            <a:avLst/>
          </a:prstGeom>
        </p:spPr>
      </p:pic>
      <p:sp>
        <p:nvSpPr>
          <p:cNvPr id="11" name="TextBox 10">
            <a:extLst>
              <a:ext uri="{FF2B5EF4-FFF2-40B4-BE49-F238E27FC236}">
                <a16:creationId xmlns:a16="http://schemas.microsoft.com/office/drawing/2014/main" id="{244682E8-9301-C046-BF56-38F746C58DEB}"/>
              </a:ext>
            </a:extLst>
          </p:cNvPr>
          <p:cNvSpPr txBox="1"/>
          <p:nvPr/>
        </p:nvSpPr>
        <p:spPr>
          <a:xfrm>
            <a:off x="5578919" y="6488668"/>
            <a:ext cx="2531462" cy="369332"/>
          </a:xfrm>
          <a:prstGeom prst="rect">
            <a:avLst/>
          </a:prstGeom>
          <a:noFill/>
        </p:spPr>
        <p:txBody>
          <a:bodyPr wrap="none" rtlCol="0">
            <a:spAutoFit/>
          </a:bodyPr>
          <a:lstStyle/>
          <a:p>
            <a:r>
              <a:rPr lang="en-US" dirty="0"/>
              <a:t>1 m/s crossflow (back)</a:t>
            </a:r>
          </a:p>
        </p:txBody>
      </p:sp>
      <p:sp>
        <p:nvSpPr>
          <p:cNvPr id="6" name="TextBox 5">
            <a:extLst>
              <a:ext uri="{FF2B5EF4-FFF2-40B4-BE49-F238E27FC236}">
                <a16:creationId xmlns:a16="http://schemas.microsoft.com/office/drawing/2014/main" id="{EF11500F-213E-9243-A768-211AFE9EAF46}"/>
              </a:ext>
            </a:extLst>
          </p:cNvPr>
          <p:cNvSpPr txBox="1"/>
          <p:nvPr/>
        </p:nvSpPr>
        <p:spPr>
          <a:xfrm>
            <a:off x="3619655" y="6238006"/>
            <a:ext cx="1904689" cy="369332"/>
          </a:xfrm>
          <a:prstGeom prst="rect">
            <a:avLst/>
          </a:prstGeom>
          <a:noFill/>
        </p:spPr>
        <p:txBody>
          <a:bodyPr wrap="none" rtlCol="0">
            <a:spAutoFit/>
          </a:bodyPr>
          <a:lstStyle/>
          <a:p>
            <a:r>
              <a:rPr lang="en-US" dirty="0"/>
              <a:t>_Pp1 = pathogen</a:t>
            </a:r>
          </a:p>
        </p:txBody>
      </p:sp>
      <p:cxnSp>
        <p:nvCxnSpPr>
          <p:cNvPr id="12" name="Straight Arrow Connector 11">
            <a:extLst>
              <a:ext uri="{FF2B5EF4-FFF2-40B4-BE49-F238E27FC236}">
                <a16:creationId xmlns:a16="http://schemas.microsoft.com/office/drawing/2014/main" id="{22FD8F7F-0341-3249-8CFF-A693EB984316}"/>
              </a:ext>
            </a:extLst>
          </p:cNvPr>
          <p:cNvCxnSpPr>
            <a:cxnSpLocks/>
          </p:cNvCxnSpPr>
          <p:nvPr/>
        </p:nvCxnSpPr>
        <p:spPr>
          <a:xfrm>
            <a:off x="6407848" y="6194166"/>
            <a:ext cx="1892579"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3632A9-4609-3643-AC07-45103FB51BE3}"/>
              </a:ext>
            </a:extLst>
          </p:cNvPr>
          <p:cNvSpPr txBox="1"/>
          <p:nvPr/>
        </p:nvSpPr>
        <p:spPr>
          <a:xfrm>
            <a:off x="6292920" y="6238006"/>
            <a:ext cx="2169184" cy="369332"/>
          </a:xfrm>
          <a:prstGeom prst="rect">
            <a:avLst/>
          </a:prstGeom>
          <a:noFill/>
        </p:spPr>
        <p:txBody>
          <a:bodyPr wrap="none" rtlCol="0">
            <a:spAutoFit/>
          </a:bodyPr>
          <a:lstStyle/>
          <a:p>
            <a:r>
              <a:rPr lang="en-US" dirty="0">
                <a:solidFill>
                  <a:srgbClr val="C00000"/>
                </a:solidFill>
              </a:rPr>
              <a:t>Crossflow direction</a:t>
            </a:r>
          </a:p>
        </p:txBody>
      </p:sp>
      <p:sp>
        <p:nvSpPr>
          <p:cNvPr id="4" name="TextBox 3">
            <a:extLst>
              <a:ext uri="{FF2B5EF4-FFF2-40B4-BE49-F238E27FC236}">
                <a16:creationId xmlns:a16="http://schemas.microsoft.com/office/drawing/2014/main" id="{53BE1239-21D5-E44C-825B-F169B53A48BC}"/>
              </a:ext>
            </a:extLst>
          </p:cNvPr>
          <p:cNvSpPr txBox="1"/>
          <p:nvPr/>
        </p:nvSpPr>
        <p:spPr>
          <a:xfrm>
            <a:off x="48713" y="6546037"/>
            <a:ext cx="4844596" cy="338554"/>
          </a:xfrm>
          <a:prstGeom prst="rect">
            <a:avLst/>
          </a:prstGeom>
          <a:noFill/>
        </p:spPr>
        <p:txBody>
          <a:bodyPr wrap="none" rtlCol="0">
            <a:spAutoFit/>
          </a:bodyPr>
          <a:lstStyle/>
          <a:p>
            <a:r>
              <a:rPr lang="en-US" sz="1600" i="1" dirty="0"/>
              <a:t>Log-normal droplet distribution fit matching mass</a:t>
            </a:r>
          </a:p>
        </p:txBody>
      </p:sp>
    </p:spTree>
    <p:extLst>
      <p:ext uri="{BB962C8B-B14F-4D97-AF65-F5344CB8AC3E}">
        <p14:creationId xmlns:p14="http://schemas.microsoft.com/office/powerpoint/2010/main" val="154686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8202336" cy="570225"/>
          </a:xfrm>
        </p:spPr>
        <p:txBody>
          <a:bodyPr/>
          <a:lstStyle/>
          <a:p>
            <a:r>
              <a:rPr lang="en-US" dirty="0"/>
              <a:t>Proposed Math Model Suite (point-</a:t>
            </a:r>
            <a:r>
              <a:rPr lang="en-US" dirty="0" err="1"/>
              <a:t>Lagrangian</a:t>
            </a:r>
            <a:r>
              <a:rPr lang="en-US" dirty="0"/>
              <a:t>)</a:t>
            </a:r>
          </a:p>
        </p:txBody>
      </p:sp>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p:cNvSpPr>
            <a:spLocks noGrp="1"/>
          </p:cNvSpPr>
          <p:nvPr>
            <p:ph type="body" sz="quarter" idx="10"/>
          </p:nvPr>
        </p:nvSpPr>
        <p:spPr>
          <a:xfrm>
            <a:off x="615987" y="1441700"/>
            <a:ext cx="8202336" cy="5284777"/>
          </a:xfrm>
        </p:spPr>
        <p:txBody>
          <a:bodyPr>
            <a:normAutofit/>
          </a:bodyPr>
          <a:lstStyle/>
          <a:p>
            <a:pPr>
              <a:buFont typeface="Arial" charset="0"/>
              <a:buChar char="•"/>
            </a:pPr>
            <a:r>
              <a:rPr lang="en-US" dirty="0"/>
              <a:t> Spherical </a:t>
            </a:r>
            <a:r>
              <a:rPr lang="en-US" dirty="0" err="1"/>
              <a:t>Lagrangian</a:t>
            </a:r>
            <a:r>
              <a:rPr lang="en-US" dirty="0"/>
              <a:t> droplets</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p:pic>
        <p:nvPicPr>
          <p:cNvPr id="17" name="Picture 16">
            <a:extLst>
              <a:ext uri="{FF2B5EF4-FFF2-40B4-BE49-F238E27FC236}">
                <a16:creationId xmlns:a16="http://schemas.microsoft.com/office/drawing/2014/main" id="{55D77AD4-2212-DA4D-BA8A-B3833EF52C26}"/>
              </a:ext>
            </a:extLst>
          </p:cNvPr>
          <p:cNvPicPr>
            <a:picLocks noChangeAspect="1"/>
          </p:cNvPicPr>
          <p:nvPr/>
        </p:nvPicPr>
        <p:blipFill>
          <a:blip r:embed="rId2"/>
          <a:stretch>
            <a:fillRect/>
          </a:stretch>
        </p:blipFill>
        <p:spPr>
          <a:xfrm>
            <a:off x="227545" y="3060997"/>
            <a:ext cx="4254500" cy="914400"/>
          </a:xfrm>
          <a:prstGeom prst="rect">
            <a:avLst/>
          </a:prstGeom>
        </p:spPr>
      </p:pic>
      <p:pic>
        <p:nvPicPr>
          <p:cNvPr id="18" name="Picture 17">
            <a:extLst>
              <a:ext uri="{FF2B5EF4-FFF2-40B4-BE49-F238E27FC236}">
                <a16:creationId xmlns:a16="http://schemas.microsoft.com/office/drawing/2014/main" id="{28A9D55A-069B-C04C-80F0-739CF1A47A1B}"/>
              </a:ext>
            </a:extLst>
          </p:cNvPr>
          <p:cNvPicPr>
            <a:picLocks noChangeAspect="1"/>
          </p:cNvPicPr>
          <p:nvPr/>
        </p:nvPicPr>
        <p:blipFill>
          <a:blip r:embed="rId3"/>
          <a:stretch>
            <a:fillRect/>
          </a:stretch>
        </p:blipFill>
        <p:spPr>
          <a:xfrm>
            <a:off x="5276697" y="1042493"/>
            <a:ext cx="2565400" cy="863600"/>
          </a:xfrm>
          <a:prstGeom prst="rect">
            <a:avLst/>
          </a:prstGeom>
        </p:spPr>
      </p:pic>
      <p:pic>
        <p:nvPicPr>
          <p:cNvPr id="19" name="Picture 18">
            <a:extLst>
              <a:ext uri="{FF2B5EF4-FFF2-40B4-BE49-F238E27FC236}">
                <a16:creationId xmlns:a16="http://schemas.microsoft.com/office/drawing/2014/main" id="{08AE69B1-32FA-6746-B0A0-2F22639546E9}"/>
              </a:ext>
            </a:extLst>
          </p:cNvPr>
          <p:cNvPicPr>
            <a:picLocks noChangeAspect="1"/>
          </p:cNvPicPr>
          <p:nvPr/>
        </p:nvPicPr>
        <p:blipFill rotWithShape="1">
          <a:blip r:embed="rId4"/>
          <a:srcRect t="14706"/>
          <a:stretch/>
        </p:blipFill>
        <p:spPr>
          <a:xfrm>
            <a:off x="5276697" y="2018979"/>
            <a:ext cx="2565400" cy="736601"/>
          </a:xfrm>
          <a:prstGeom prst="rect">
            <a:avLst/>
          </a:prstGeom>
        </p:spPr>
      </p:pic>
      <p:pic>
        <p:nvPicPr>
          <p:cNvPr id="20" name="Picture 19">
            <a:extLst>
              <a:ext uri="{FF2B5EF4-FFF2-40B4-BE49-F238E27FC236}">
                <a16:creationId xmlns:a16="http://schemas.microsoft.com/office/drawing/2014/main" id="{6F7C5498-F38F-CB45-8DB8-30F0B66E0AAE}"/>
              </a:ext>
            </a:extLst>
          </p:cNvPr>
          <p:cNvPicPr>
            <a:picLocks noChangeAspect="1"/>
          </p:cNvPicPr>
          <p:nvPr/>
        </p:nvPicPr>
        <p:blipFill>
          <a:blip r:embed="rId5"/>
          <a:stretch>
            <a:fillRect/>
          </a:stretch>
        </p:blipFill>
        <p:spPr>
          <a:xfrm>
            <a:off x="227545" y="1954954"/>
            <a:ext cx="1663700" cy="850900"/>
          </a:xfrm>
          <a:prstGeom prst="rect">
            <a:avLst/>
          </a:prstGeom>
        </p:spPr>
      </p:pic>
      <p:pic>
        <p:nvPicPr>
          <p:cNvPr id="21" name="Picture 20">
            <a:extLst>
              <a:ext uri="{FF2B5EF4-FFF2-40B4-BE49-F238E27FC236}">
                <a16:creationId xmlns:a16="http://schemas.microsoft.com/office/drawing/2014/main" id="{88572F58-FB00-D84E-9981-1BFA0494646B}"/>
              </a:ext>
            </a:extLst>
          </p:cNvPr>
          <p:cNvPicPr>
            <a:picLocks noChangeAspect="1"/>
          </p:cNvPicPr>
          <p:nvPr/>
        </p:nvPicPr>
        <p:blipFill rotWithShape="1">
          <a:blip r:embed="rId6"/>
          <a:srcRect b="19444"/>
          <a:stretch/>
        </p:blipFill>
        <p:spPr>
          <a:xfrm>
            <a:off x="227545" y="4187871"/>
            <a:ext cx="3695700" cy="736601"/>
          </a:xfrm>
          <a:prstGeom prst="rect">
            <a:avLst/>
          </a:prstGeom>
        </p:spPr>
      </p:pic>
      <p:pic>
        <p:nvPicPr>
          <p:cNvPr id="23" name="Picture 22">
            <a:extLst>
              <a:ext uri="{FF2B5EF4-FFF2-40B4-BE49-F238E27FC236}">
                <a16:creationId xmlns:a16="http://schemas.microsoft.com/office/drawing/2014/main" id="{FAE6121C-DE7A-5D4E-B004-828446B0DBB9}"/>
              </a:ext>
            </a:extLst>
          </p:cNvPr>
          <p:cNvPicPr>
            <a:picLocks noChangeAspect="1"/>
          </p:cNvPicPr>
          <p:nvPr/>
        </p:nvPicPr>
        <p:blipFill>
          <a:blip r:embed="rId7"/>
          <a:stretch>
            <a:fillRect/>
          </a:stretch>
        </p:blipFill>
        <p:spPr>
          <a:xfrm>
            <a:off x="5736932" y="4505186"/>
            <a:ext cx="2463800" cy="876300"/>
          </a:xfrm>
          <a:prstGeom prst="rect">
            <a:avLst/>
          </a:prstGeom>
        </p:spPr>
      </p:pic>
      <p:pic>
        <p:nvPicPr>
          <p:cNvPr id="24" name="Picture 23">
            <a:extLst>
              <a:ext uri="{FF2B5EF4-FFF2-40B4-BE49-F238E27FC236}">
                <a16:creationId xmlns:a16="http://schemas.microsoft.com/office/drawing/2014/main" id="{7306EAEC-7CD4-FD40-AF6E-4EBD5E5C9D4A}"/>
              </a:ext>
            </a:extLst>
          </p:cNvPr>
          <p:cNvPicPr>
            <a:picLocks noChangeAspect="1"/>
          </p:cNvPicPr>
          <p:nvPr/>
        </p:nvPicPr>
        <p:blipFill rotWithShape="1">
          <a:blip r:embed="rId8"/>
          <a:srcRect t="57754"/>
          <a:stretch/>
        </p:blipFill>
        <p:spPr>
          <a:xfrm>
            <a:off x="4944509" y="5966922"/>
            <a:ext cx="3721100" cy="718950"/>
          </a:xfrm>
          <a:prstGeom prst="rect">
            <a:avLst/>
          </a:prstGeom>
        </p:spPr>
      </p:pic>
      <p:pic>
        <p:nvPicPr>
          <p:cNvPr id="26" name="Picture 25">
            <a:extLst>
              <a:ext uri="{FF2B5EF4-FFF2-40B4-BE49-F238E27FC236}">
                <a16:creationId xmlns:a16="http://schemas.microsoft.com/office/drawing/2014/main" id="{8B8F7193-BC34-6043-B202-350A95BBAF2D}"/>
              </a:ext>
            </a:extLst>
          </p:cNvPr>
          <p:cNvPicPr>
            <a:picLocks noChangeAspect="1"/>
          </p:cNvPicPr>
          <p:nvPr/>
        </p:nvPicPr>
        <p:blipFill>
          <a:blip r:embed="rId9"/>
          <a:stretch>
            <a:fillRect/>
          </a:stretch>
        </p:blipFill>
        <p:spPr>
          <a:xfrm>
            <a:off x="227545" y="5044736"/>
            <a:ext cx="2095500" cy="876300"/>
          </a:xfrm>
          <a:prstGeom prst="rect">
            <a:avLst/>
          </a:prstGeom>
        </p:spPr>
      </p:pic>
      <p:pic>
        <p:nvPicPr>
          <p:cNvPr id="5" name="Picture 4">
            <a:extLst>
              <a:ext uri="{FF2B5EF4-FFF2-40B4-BE49-F238E27FC236}">
                <a16:creationId xmlns:a16="http://schemas.microsoft.com/office/drawing/2014/main" id="{3CC71CA2-F80A-AF41-8FAC-F03C02242276}"/>
              </a:ext>
            </a:extLst>
          </p:cNvPr>
          <p:cNvPicPr>
            <a:picLocks noChangeAspect="1"/>
          </p:cNvPicPr>
          <p:nvPr/>
        </p:nvPicPr>
        <p:blipFill>
          <a:blip r:embed="rId10"/>
          <a:stretch>
            <a:fillRect/>
          </a:stretch>
        </p:blipFill>
        <p:spPr>
          <a:xfrm>
            <a:off x="4273397" y="2806736"/>
            <a:ext cx="4572000" cy="495300"/>
          </a:xfrm>
          <a:prstGeom prst="rect">
            <a:avLst/>
          </a:prstGeom>
        </p:spPr>
      </p:pic>
      <p:pic>
        <p:nvPicPr>
          <p:cNvPr id="6" name="Picture 5">
            <a:extLst>
              <a:ext uri="{FF2B5EF4-FFF2-40B4-BE49-F238E27FC236}">
                <a16:creationId xmlns:a16="http://schemas.microsoft.com/office/drawing/2014/main" id="{9FF95B65-503F-C341-951B-8341F2A53497}"/>
              </a:ext>
            </a:extLst>
          </p:cNvPr>
          <p:cNvPicPr>
            <a:picLocks noChangeAspect="1"/>
          </p:cNvPicPr>
          <p:nvPr/>
        </p:nvPicPr>
        <p:blipFill>
          <a:blip r:embed="rId11"/>
          <a:stretch>
            <a:fillRect/>
          </a:stretch>
        </p:blipFill>
        <p:spPr>
          <a:xfrm>
            <a:off x="4965547" y="3423052"/>
            <a:ext cx="3187700" cy="482600"/>
          </a:xfrm>
          <a:prstGeom prst="rect">
            <a:avLst/>
          </a:prstGeom>
        </p:spPr>
      </p:pic>
      <p:pic>
        <p:nvPicPr>
          <p:cNvPr id="27" name="Picture 26">
            <a:extLst>
              <a:ext uri="{FF2B5EF4-FFF2-40B4-BE49-F238E27FC236}">
                <a16:creationId xmlns:a16="http://schemas.microsoft.com/office/drawing/2014/main" id="{D61A1EA1-8D0A-B944-8ED6-A5491F30DD4B}"/>
              </a:ext>
            </a:extLst>
          </p:cNvPr>
          <p:cNvPicPr>
            <a:picLocks noChangeAspect="1"/>
          </p:cNvPicPr>
          <p:nvPr/>
        </p:nvPicPr>
        <p:blipFill rotWithShape="1">
          <a:blip r:embed="rId8"/>
          <a:srcRect b="57753"/>
          <a:stretch/>
        </p:blipFill>
        <p:spPr>
          <a:xfrm>
            <a:off x="4985452" y="5351749"/>
            <a:ext cx="3721100" cy="718949"/>
          </a:xfrm>
          <a:prstGeom prst="rect">
            <a:avLst/>
          </a:prstGeom>
        </p:spPr>
      </p:pic>
      <p:sp>
        <p:nvSpPr>
          <p:cNvPr id="8" name="TextBox 7">
            <a:extLst>
              <a:ext uri="{FF2B5EF4-FFF2-40B4-BE49-F238E27FC236}">
                <a16:creationId xmlns:a16="http://schemas.microsoft.com/office/drawing/2014/main" id="{C7156ACF-98B0-8A45-9C56-61DD7F9471CE}"/>
              </a:ext>
            </a:extLst>
          </p:cNvPr>
          <p:cNvSpPr txBox="1"/>
          <p:nvPr/>
        </p:nvSpPr>
        <p:spPr>
          <a:xfrm>
            <a:off x="1999195" y="2670003"/>
            <a:ext cx="2250937" cy="369332"/>
          </a:xfrm>
          <a:prstGeom prst="rect">
            <a:avLst/>
          </a:prstGeom>
          <a:noFill/>
        </p:spPr>
        <p:txBody>
          <a:bodyPr wrap="none" rtlCol="0">
            <a:spAutoFit/>
          </a:bodyPr>
          <a:lstStyle/>
          <a:p>
            <a:r>
              <a:rPr lang="en-US" dirty="0" err="1"/>
              <a:t>Subgrid</a:t>
            </a:r>
            <a:r>
              <a:rPr lang="en-US" dirty="0"/>
              <a:t> fluctuations</a:t>
            </a:r>
          </a:p>
        </p:txBody>
      </p:sp>
      <p:cxnSp>
        <p:nvCxnSpPr>
          <p:cNvPr id="10" name="Straight Arrow Connector 9">
            <a:extLst>
              <a:ext uri="{FF2B5EF4-FFF2-40B4-BE49-F238E27FC236}">
                <a16:creationId xmlns:a16="http://schemas.microsoft.com/office/drawing/2014/main" id="{67473DEB-075F-6147-9DB8-BCFC4083600B}"/>
              </a:ext>
            </a:extLst>
          </p:cNvPr>
          <p:cNvCxnSpPr>
            <a:cxnSpLocks/>
          </p:cNvCxnSpPr>
          <p:nvPr/>
        </p:nvCxnSpPr>
        <p:spPr>
          <a:xfrm flipH="1">
            <a:off x="1513899" y="2927708"/>
            <a:ext cx="430424" cy="245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747681F-92DC-9A4F-9579-A5593C3FE490}"/>
              </a:ext>
            </a:extLst>
          </p:cNvPr>
          <p:cNvSpPr txBox="1"/>
          <p:nvPr/>
        </p:nvSpPr>
        <p:spPr>
          <a:xfrm>
            <a:off x="64546" y="6615949"/>
            <a:ext cx="8062913" cy="276999"/>
          </a:xfrm>
          <a:prstGeom prst="rect">
            <a:avLst/>
          </a:prstGeom>
          <a:noFill/>
        </p:spPr>
        <p:txBody>
          <a:bodyPr wrap="none" rtlCol="0">
            <a:spAutoFit/>
          </a:bodyPr>
          <a:lstStyle/>
          <a:p>
            <a:r>
              <a:rPr lang="en-US" sz="1200" dirty="0"/>
              <a:t>See Fuego manual, or excellent derivation under Wikipedia: </a:t>
            </a:r>
            <a:r>
              <a:rPr lang="en-US" sz="1200" dirty="0">
                <a:hlinkClick r:id="rId12"/>
              </a:rPr>
              <a:t>https://en.wikipedia.org/wiki/Droplet_vaporization</a:t>
            </a:r>
            <a:r>
              <a:rPr lang="en-US" sz="1200" dirty="0"/>
              <a:t> **</a:t>
            </a:r>
          </a:p>
        </p:txBody>
      </p:sp>
      <p:sp>
        <p:nvSpPr>
          <p:cNvPr id="9" name="TextBox 8">
            <a:extLst>
              <a:ext uri="{FF2B5EF4-FFF2-40B4-BE49-F238E27FC236}">
                <a16:creationId xmlns:a16="http://schemas.microsoft.com/office/drawing/2014/main" id="{8EA91B22-804A-D34A-82AE-374C69865BDD}"/>
              </a:ext>
            </a:extLst>
          </p:cNvPr>
          <p:cNvSpPr txBox="1"/>
          <p:nvPr/>
        </p:nvSpPr>
        <p:spPr>
          <a:xfrm>
            <a:off x="4151245" y="1347714"/>
            <a:ext cx="1098378" cy="246221"/>
          </a:xfrm>
          <a:prstGeom prst="rect">
            <a:avLst/>
          </a:prstGeom>
          <a:noFill/>
        </p:spPr>
        <p:txBody>
          <a:bodyPr wrap="none" rtlCol="0">
            <a:spAutoFit/>
          </a:bodyPr>
          <a:lstStyle/>
          <a:p>
            <a:r>
              <a:rPr lang="en-US" sz="1000" dirty="0"/>
              <a:t>Relaxation time</a:t>
            </a:r>
          </a:p>
        </p:txBody>
      </p:sp>
      <p:sp>
        <p:nvSpPr>
          <p:cNvPr id="28" name="TextBox 27">
            <a:extLst>
              <a:ext uri="{FF2B5EF4-FFF2-40B4-BE49-F238E27FC236}">
                <a16:creationId xmlns:a16="http://schemas.microsoft.com/office/drawing/2014/main" id="{0FD02923-3616-8A48-B7AC-EC8C16BF7E71}"/>
              </a:ext>
            </a:extLst>
          </p:cNvPr>
          <p:cNvSpPr txBox="1"/>
          <p:nvPr/>
        </p:nvSpPr>
        <p:spPr>
          <a:xfrm>
            <a:off x="3867304" y="2281344"/>
            <a:ext cx="1661032" cy="246221"/>
          </a:xfrm>
          <a:prstGeom prst="rect">
            <a:avLst/>
          </a:prstGeom>
          <a:noFill/>
        </p:spPr>
        <p:txBody>
          <a:bodyPr wrap="none" rtlCol="0">
            <a:spAutoFit/>
          </a:bodyPr>
          <a:lstStyle/>
          <a:p>
            <a:r>
              <a:rPr lang="en-US" sz="1000" dirty="0"/>
              <a:t>Particle Reynolds number</a:t>
            </a:r>
          </a:p>
        </p:txBody>
      </p:sp>
      <p:sp>
        <p:nvSpPr>
          <p:cNvPr id="29" name="TextBox 28">
            <a:extLst>
              <a:ext uri="{FF2B5EF4-FFF2-40B4-BE49-F238E27FC236}">
                <a16:creationId xmlns:a16="http://schemas.microsoft.com/office/drawing/2014/main" id="{B0F691DC-CE0D-5147-AB6F-35182DA297DB}"/>
              </a:ext>
            </a:extLst>
          </p:cNvPr>
          <p:cNvSpPr txBox="1"/>
          <p:nvPr/>
        </p:nvSpPr>
        <p:spPr>
          <a:xfrm>
            <a:off x="4151245" y="3278580"/>
            <a:ext cx="4063933" cy="246221"/>
          </a:xfrm>
          <a:prstGeom prst="rect">
            <a:avLst/>
          </a:prstGeom>
          <a:noFill/>
        </p:spPr>
        <p:txBody>
          <a:bodyPr wrap="none" rtlCol="0">
            <a:spAutoFit/>
          </a:bodyPr>
          <a:lstStyle/>
          <a:p>
            <a:r>
              <a:rPr lang="en-US" sz="1000" dirty="0"/>
              <a:t>Drag coefficient; C</a:t>
            </a:r>
            <a:r>
              <a:rPr lang="en-US" sz="1000" baseline="-25000" dirty="0"/>
              <a:t>D</a:t>
            </a:r>
            <a:r>
              <a:rPr lang="en-US" sz="1000" dirty="0"/>
              <a:t> = 24/Re</a:t>
            </a:r>
            <a:r>
              <a:rPr lang="en-US" sz="1000" baseline="-25000" dirty="0"/>
              <a:t>p</a:t>
            </a:r>
            <a:r>
              <a:rPr lang="en-US" sz="1000" dirty="0"/>
              <a:t> provides limiting settling velocity, u</a:t>
            </a:r>
            <a:r>
              <a:rPr lang="en-US" sz="1000" baseline="-25000" dirty="0"/>
              <a:t>p</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2D84FF8-E41F-F54A-8845-6510275ADCCD}"/>
                  </a:ext>
                </a:extLst>
              </p:cNvPr>
              <p:cNvSpPr txBox="1"/>
              <p:nvPr/>
            </p:nvSpPr>
            <p:spPr>
              <a:xfrm>
                <a:off x="3039733" y="3768601"/>
                <a:ext cx="2079608" cy="6654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𝑝</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𝑓</m:t>
                                  </m:r>
                                </m:sub>
                              </m:sSub>
                            </m:e>
                          </m:d>
                          <m:r>
                            <a:rPr lang="en-US" b="0" i="1" smtClean="0">
                              <a:latin typeface="Cambria Math" panose="02040503050406030204" pitchFamily="18" charset="0"/>
                            </a:rPr>
                            <m:t>𝑔</m:t>
                          </m:r>
                        </m:num>
                        <m:den>
                          <m:r>
                            <a:rPr lang="en-US" b="0" i="1" smtClean="0">
                              <a:latin typeface="Cambria Math" panose="02040503050406030204" pitchFamily="18" charset="0"/>
                            </a:rPr>
                            <m:t>18</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𝑝</m:t>
                              </m:r>
                            </m:sub>
                          </m:sSub>
                        </m:den>
                      </m:f>
                    </m:oMath>
                  </m:oMathPara>
                </a14:m>
                <a:endParaRPr lang="en-US" dirty="0"/>
              </a:p>
            </p:txBody>
          </p:sp>
        </mc:Choice>
        <mc:Fallback xmlns="">
          <p:sp>
            <p:nvSpPr>
              <p:cNvPr id="30" name="TextBox 29">
                <a:extLst>
                  <a:ext uri="{FF2B5EF4-FFF2-40B4-BE49-F238E27FC236}">
                    <a16:creationId xmlns:a16="http://schemas.microsoft.com/office/drawing/2014/main" id="{72D84FF8-E41F-F54A-8845-6510275ADCCD}"/>
                  </a:ext>
                </a:extLst>
              </p:cNvPr>
              <p:cNvSpPr txBox="1">
                <a:spLocks noRot="1" noChangeAspect="1" noMove="1" noResize="1" noEditPoints="1" noAdjustHandles="1" noChangeArrowheads="1" noChangeShapeType="1" noTextEdit="1"/>
              </p:cNvSpPr>
              <p:nvPr/>
            </p:nvSpPr>
            <p:spPr>
              <a:xfrm>
                <a:off x="3039733" y="3768601"/>
                <a:ext cx="2079608" cy="665439"/>
              </a:xfrm>
              <a:prstGeom prst="rect">
                <a:avLst/>
              </a:prstGeom>
              <a:blipFill>
                <a:blip r:embed="rId13"/>
                <a:stretch>
                  <a:fillRect b="-943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BCE2F93-6307-EB42-85EE-8D5AF2A0A551}"/>
              </a:ext>
            </a:extLst>
          </p:cNvPr>
          <p:cNvSpPr txBox="1"/>
          <p:nvPr/>
        </p:nvSpPr>
        <p:spPr>
          <a:xfrm>
            <a:off x="4717155" y="4351586"/>
            <a:ext cx="2502608" cy="246221"/>
          </a:xfrm>
          <a:prstGeom prst="rect">
            <a:avLst/>
          </a:prstGeom>
          <a:noFill/>
        </p:spPr>
        <p:txBody>
          <a:bodyPr wrap="none" rtlCol="0">
            <a:spAutoFit/>
          </a:bodyPr>
          <a:lstStyle/>
          <a:p>
            <a:r>
              <a:rPr lang="en-US" sz="1000" dirty="0"/>
              <a:t>Spalding heat and mass transfer number</a:t>
            </a:r>
            <a:endParaRPr lang="en-US" sz="1000" baseline="-25000" dirty="0"/>
          </a:p>
        </p:txBody>
      </p:sp>
      <p:pic>
        <p:nvPicPr>
          <p:cNvPr id="11" name="Picture 10">
            <a:extLst>
              <a:ext uri="{FF2B5EF4-FFF2-40B4-BE49-F238E27FC236}">
                <a16:creationId xmlns:a16="http://schemas.microsoft.com/office/drawing/2014/main" id="{D4680A33-7DC6-6C44-A296-D7D062FC605E}"/>
              </a:ext>
            </a:extLst>
          </p:cNvPr>
          <p:cNvPicPr>
            <a:picLocks noChangeAspect="1"/>
          </p:cNvPicPr>
          <p:nvPr/>
        </p:nvPicPr>
        <p:blipFill>
          <a:blip r:embed="rId14"/>
          <a:stretch>
            <a:fillRect/>
          </a:stretch>
        </p:blipFill>
        <p:spPr>
          <a:xfrm>
            <a:off x="6008097" y="56274"/>
            <a:ext cx="972152" cy="1126720"/>
          </a:xfrm>
          <a:prstGeom prst="rect">
            <a:avLst/>
          </a:prstGeom>
        </p:spPr>
      </p:pic>
      <p:sp>
        <p:nvSpPr>
          <p:cNvPr id="32" name="TextBox 31">
            <a:extLst>
              <a:ext uri="{FF2B5EF4-FFF2-40B4-BE49-F238E27FC236}">
                <a16:creationId xmlns:a16="http://schemas.microsoft.com/office/drawing/2014/main" id="{8DCD0196-EB40-1B48-9660-B8A947F7607D}"/>
              </a:ext>
            </a:extLst>
          </p:cNvPr>
          <p:cNvSpPr txBox="1"/>
          <p:nvPr/>
        </p:nvSpPr>
        <p:spPr>
          <a:xfrm>
            <a:off x="4843143" y="5194466"/>
            <a:ext cx="3834704" cy="246221"/>
          </a:xfrm>
          <a:prstGeom prst="rect">
            <a:avLst/>
          </a:prstGeom>
          <a:noFill/>
        </p:spPr>
        <p:txBody>
          <a:bodyPr wrap="none" rtlCol="0">
            <a:spAutoFit/>
          </a:bodyPr>
          <a:lstStyle/>
          <a:p>
            <a:r>
              <a:rPr lang="en-US" sz="1000" dirty="0" err="1"/>
              <a:t>Raoult’s</a:t>
            </a:r>
            <a:r>
              <a:rPr lang="en-US" sz="1000" dirty="0"/>
              <a:t> law and Clausius/Clapeyron (liquid/vapor equilibrium)</a:t>
            </a:r>
            <a:endParaRPr lang="en-US" sz="1000" baseline="-25000" dirty="0"/>
          </a:p>
        </p:txBody>
      </p:sp>
      <p:sp>
        <p:nvSpPr>
          <p:cNvPr id="33" name="TextBox 32">
            <a:extLst>
              <a:ext uri="{FF2B5EF4-FFF2-40B4-BE49-F238E27FC236}">
                <a16:creationId xmlns:a16="http://schemas.microsoft.com/office/drawing/2014/main" id="{02DDCA92-507F-B149-89EA-B85441843BB6}"/>
              </a:ext>
            </a:extLst>
          </p:cNvPr>
          <p:cNvSpPr txBox="1"/>
          <p:nvPr/>
        </p:nvSpPr>
        <p:spPr>
          <a:xfrm>
            <a:off x="3408870" y="5877809"/>
            <a:ext cx="2055371" cy="246221"/>
          </a:xfrm>
          <a:prstGeom prst="rect">
            <a:avLst/>
          </a:prstGeom>
          <a:noFill/>
        </p:spPr>
        <p:txBody>
          <a:bodyPr wrap="none" rtlCol="0">
            <a:spAutoFit/>
          </a:bodyPr>
          <a:lstStyle/>
          <a:p>
            <a:r>
              <a:rPr lang="en-US" sz="1000" dirty="0" err="1"/>
              <a:t>Ranz</a:t>
            </a:r>
            <a:r>
              <a:rPr lang="en-US" sz="1000" dirty="0"/>
              <a:t>-Marshall correlation (1952)</a:t>
            </a:r>
            <a:endParaRPr lang="en-US" sz="1000" baseline="-25000" dirty="0"/>
          </a:p>
        </p:txBody>
      </p:sp>
      <p:sp>
        <p:nvSpPr>
          <p:cNvPr id="34" name="TextBox 33">
            <a:extLst>
              <a:ext uri="{FF2B5EF4-FFF2-40B4-BE49-F238E27FC236}">
                <a16:creationId xmlns:a16="http://schemas.microsoft.com/office/drawing/2014/main" id="{950DD003-A30C-9948-B3A6-57C223CE2622}"/>
              </a:ext>
            </a:extLst>
          </p:cNvPr>
          <p:cNvSpPr txBox="1"/>
          <p:nvPr/>
        </p:nvSpPr>
        <p:spPr>
          <a:xfrm>
            <a:off x="6602175" y="506011"/>
            <a:ext cx="277640" cy="246221"/>
          </a:xfrm>
          <a:prstGeom prst="rect">
            <a:avLst/>
          </a:prstGeom>
          <a:noFill/>
        </p:spPr>
        <p:txBody>
          <a:bodyPr wrap="none" rtlCol="0">
            <a:spAutoFit/>
          </a:bodyPr>
          <a:lstStyle/>
          <a:p>
            <a:r>
              <a:rPr lang="en-US" sz="1000" dirty="0"/>
              <a:t>**</a:t>
            </a:r>
            <a:endParaRPr lang="en-US" sz="1000" baseline="-25000" dirty="0"/>
          </a:p>
        </p:txBody>
      </p:sp>
      <p:pic>
        <p:nvPicPr>
          <p:cNvPr id="36" name="Picture 35">
            <a:extLst>
              <a:ext uri="{FF2B5EF4-FFF2-40B4-BE49-F238E27FC236}">
                <a16:creationId xmlns:a16="http://schemas.microsoft.com/office/drawing/2014/main" id="{FAADE7BE-3E76-AF4F-9DE4-BF13D3DA612F}"/>
              </a:ext>
            </a:extLst>
          </p:cNvPr>
          <p:cNvPicPr>
            <a:picLocks noChangeAspect="1"/>
          </p:cNvPicPr>
          <p:nvPr/>
        </p:nvPicPr>
        <p:blipFill>
          <a:blip r:embed="rId15"/>
          <a:stretch>
            <a:fillRect/>
          </a:stretch>
        </p:blipFill>
        <p:spPr>
          <a:xfrm>
            <a:off x="154827" y="5919326"/>
            <a:ext cx="3213100" cy="762000"/>
          </a:xfrm>
          <a:prstGeom prst="rect">
            <a:avLst/>
          </a:prstGeom>
        </p:spPr>
      </p:pic>
      <p:pic>
        <p:nvPicPr>
          <p:cNvPr id="13" name="Picture 12">
            <a:extLst>
              <a:ext uri="{FF2B5EF4-FFF2-40B4-BE49-F238E27FC236}">
                <a16:creationId xmlns:a16="http://schemas.microsoft.com/office/drawing/2014/main" id="{AE2A91A5-3504-3545-B628-4100FF4B0C89}"/>
              </a:ext>
            </a:extLst>
          </p:cNvPr>
          <p:cNvPicPr>
            <a:picLocks noChangeAspect="1"/>
          </p:cNvPicPr>
          <p:nvPr/>
        </p:nvPicPr>
        <p:blipFill>
          <a:blip r:embed="rId16"/>
          <a:stretch>
            <a:fillRect/>
          </a:stretch>
        </p:blipFill>
        <p:spPr>
          <a:xfrm>
            <a:off x="5178314" y="3768601"/>
            <a:ext cx="2847723" cy="649281"/>
          </a:xfrm>
          <a:prstGeom prst="rect">
            <a:avLst/>
          </a:prstGeom>
        </p:spPr>
      </p:pic>
      <p:sp>
        <p:nvSpPr>
          <p:cNvPr id="22" name="TextBox 21">
            <a:extLst>
              <a:ext uri="{FF2B5EF4-FFF2-40B4-BE49-F238E27FC236}">
                <a16:creationId xmlns:a16="http://schemas.microsoft.com/office/drawing/2014/main" id="{984B260F-CEEE-4D4B-900E-75DE4F8B69C4}"/>
              </a:ext>
            </a:extLst>
          </p:cNvPr>
          <p:cNvSpPr txBox="1"/>
          <p:nvPr/>
        </p:nvSpPr>
        <p:spPr>
          <a:xfrm>
            <a:off x="7494081" y="2313188"/>
            <a:ext cx="1672254" cy="584775"/>
          </a:xfrm>
          <a:prstGeom prst="rect">
            <a:avLst/>
          </a:prstGeom>
          <a:noFill/>
        </p:spPr>
        <p:txBody>
          <a:bodyPr wrap="none" rtlCol="0">
            <a:spAutoFit/>
          </a:bodyPr>
          <a:lstStyle/>
          <a:p>
            <a:pPr algn="ctr"/>
            <a:r>
              <a:rPr lang="en-US" sz="1600" dirty="0"/>
              <a:t>Circa 1950s</a:t>
            </a:r>
          </a:p>
          <a:p>
            <a:pPr algn="ctr"/>
            <a:r>
              <a:rPr lang="en-US" sz="1600" dirty="0"/>
              <a:t>(Spalding, 1953)</a:t>
            </a:r>
          </a:p>
        </p:txBody>
      </p:sp>
      <p:sp>
        <p:nvSpPr>
          <p:cNvPr id="35" name="TextBox 34">
            <a:extLst>
              <a:ext uri="{FF2B5EF4-FFF2-40B4-BE49-F238E27FC236}">
                <a16:creationId xmlns:a16="http://schemas.microsoft.com/office/drawing/2014/main" id="{91F2AF51-F79D-A049-9E1C-339E2081B290}"/>
              </a:ext>
            </a:extLst>
          </p:cNvPr>
          <p:cNvSpPr txBox="1"/>
          <p:nvPr/>
        </p:nvSpPr>
        <p:spPr>
          <a:xfrm>
            <a:off x="6778273" y="536004"/>
            <a:ext cx="843501" cy="246221"/>
          </a:xfrm>
          <a:prstGeom prst="rect">
            <a:avLst/>
          </a:prstGeom>
          <a:noFill/>
        </p:spPr>
        <p:txBody>
          <a:bodyPr wrap="none" rtlCol="0">
            <a:spAutoFit/>
          </a:bodyPr>
          <a:lstStyle/>
          <a:p>
            <a:r>
              <a:rPr lang="en-US" sz="1000" dirty="0"/>
              <a:t>Stefan flow</a:t>
            </a:r>
          </a:p>
        </p:txBody>
      </p:sp>
    </p:spTree>
    <p:extLst>
      <p:ext uri="{BB962C8B-B14F-4D97-AF65-F5344CB8AC3E}">
        <p14:creationId xmlns:p14="http://schemas.microsoft.com/office/powerpoint/2010/main" val="21721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a:stCxn id="50" idx="3"/>
            <a:endCxn id="19" idx="3"/>
          </p:cNvCxnSpPr>
          <p:nvPr/>
        </p:nvCxnSpPr>
        <p:spPr>
          <a:xfrm flipV="1">
            <a:off x="2136117" y="4486793"/>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a:t>Chosen Discretization: </a:t>
            </a:r>
            <a:br>
              <a:rPr lang="en-US" dirty="0"/>
            </a:br>
            <a:r>
              <a:rPr lang="en-US" dirty="0"/>
              <a:t>Control-Volume Finite Element Method (CVFEM)</a:t>
            </a:r>
          </a:p>
        </p:txBody>
      </p:sp>
      <p:sp>
        <p:nvSpPr>
          <p:cNvPr id="2" name="Slide Number Placeholder 1"/>
          <p:cNvSpPr>
            <a:spLocks noGrp="1"/>
          </p:cNvSpPr>
          <p:nvPr>
            <p:ph type="sldNum" sz="quarter" idx="4"/>
          </p:nvPr>
        </p:nvSpPr>
        <p:spPr/>
        <p:txBody>
          <a:bodyPr/>
          <a:lstStyle/>
          <a:p>
            <a:fld id="{4FAB73BC-B049-4115-A692-8D63A059BFB8}" type="slidenum">
              <a:rPr lang="en-US" smtClean="0"/>
              <a:pPr/>
              <a:t>5</a:t>
            </a:fld>
            <a:endParaRPr lang="en-US" dirty="0"/>
          </a:p>
        </p:txBody>
      </p:sp>
      <p:sp>
        <p:nvSpPr>
          <p:cNvPr id="5" name="Text Placeholder 4"/>
          <p:cNvSpPr>
            <a:spLocks noGrp="1"/>
          </p:cNvSpPr>
          <p:nvPr>
            <p:ph type="body" sz="quarter" idx="10"/>
          </p:nvPr>
        </p:nvSpPr>
        <p:spPr/>
        <p:txBody>
          <a:bodyPr/>
          <a:lstStyle/>
          <a:p>
            <a:pPr marL="236538" indent="-225425">
              <a:buFont typeface="Arial" charset="0"/>
              <a:buChar char="•"/>
            </a:pPr>
            <a:r>
              <a:rPr lang="en-US" dirty="0"/>
              <a:t>A combination between the edge-based vertex-centered and FEM is the method known as Control Volume Finite Element (CVFEM) (Hex, Tet, </a:t>
            </a:r>
            <a:r>
              <a:rPr lang="en-US" dirty="0" err="1"/>
              <a:t>Pyr</a:t>
            </a:r>
            <a:r>
              <a:rPr lang="en-US" dirty="0"/>
              <a:t>, Wedge)</a:t>
            </a:r>
          </a:p>
          <a:p>
            <a:pPr marL="236538" indent="-225425">
              <a:buFont typeface="Arial" charset="0"/>
              <a:buChar char="•"/>
            </a:pPr>
            <a:r>
              <a:rPr lang="en-US" dirty="0"/>
              <a:t>A dual mesh is constructed to obtain flux and volume quadrature locations</a:t>
            </a:r>
          </a:p>
          <a:p>
            <a:pPr marL="236538" indent="-225425">
              <a:buFont typeface="Arial" charset="0"/>
              <a:buChar char="•"/>
            </a:pPr>
            <a:r>
              <a:rPr lang="en-US" dirty="0"/>
              <a:t>As with FEM, a basis is defined:</a:t>
            </a:r>
          </a:p>
        </p:txBody>
      </p:sp>
      <p:sp>
        <p:nvSpPr>
          <p:cNvPr id="6" name="Rectangle 5"/>
          <p:cNvSpPr/>
          <p:nvPr/>
        </p:nvSpPr>
        <p:spPr>
          <a:xfrm>
            <a:off x="2177413" y="303740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7413" y="4384950"/>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7428" y="303740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55958" y="433014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07427" y="4384950"/>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5987" y="433014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109335" y="561333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579320" y="561333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39349" y="561333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85973" y="433014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085973" y="29959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15988" y="29959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55958" y="29959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a:stCxn id="14" idx="0"/>
          </p:cNvCxnSpPr>
          <p:nvPr/>
        </p:nvCxnSpPr>
        <p:spPr>
          <a:xfrm>
            <a:off x="1442421" y="3037406"/>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720214" y="366175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6" idx="2"/>
          </p:cNvCxnSpPr>
          <p:nvPr/>
        </p:nvCxnSpPr>
        <p:spPr>
          <a:xfrm>
            <a:off x="2859429" y="3032649"/>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731625" y="4371142"/>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2203241" y="4812005"/>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57452" y="4823580"/>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79" name="Triangle 78"/>
          <p:cNvSpPr/>
          <p:nvPr/>
        </p:nvSpPr>
        <p:spPr>
          <a:xfrm>
            <a:off x="1764197" y="362540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riangle 79"/>
          <p:cNvSpPr/>
          <p:nvPr/>
        </p:nvSpPr>
        <p:spPr>
          <a:xfrm>
            <a:off x="2479957" y="361603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riangle 80"/>
          <p:cNvSpPr/>
          <p:nvPr/>
        </p:nvSpPr>
        <p:spPr>
          <a:xfrm>
            <a:off x="1765544" y="50025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riangle 81"/>
          <p:cNvSpPr/>
          <p:nvPr/>
        </p:nvSpPr>
        <p:spPr>
          <a:xfrm>
            <a:off x="1396121" y="398501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riangle 82"/>
          <p:cNvSpPr/>
          <p:nvPr/>
        </p:nvSpPr>
        <p:spPr>
          <a:xfrm>
            <a:off x="1398703" y="472980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riangle 83"/>
          <p:cNvSpPr/>
          <p:nvPr/>
        </p:nvSpPr>
        <p:spPr>
          <a:xfrm>
            <a:off x="2808179" y="395178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riangle 84"/>
          <p:cNvSpPr/>
          <p:nvPr/>
        </p:nvSpPr>
        <p:spPr>
          <a:xfrm>
            <a:off x="2734316" y="453347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p:cNvSpPr/>
          <p:nvPr/>
        </p:nvSpPr>
        <p:spPr>
          <a:xfrm>
            <a:off x="2428665" y="484933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flipV="1">
            <a:off x="1473298" y="366330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2170105" y="36518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2910663" y="365342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698120" y="5065274"/>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451204" y="5054298"/>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1446464" y="3681678"/>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449361" y="441277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1451762" y="5067713"/>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03" name="Diamond 102"/>
          <p:cNvSpPr/>
          <p:nvPr/>
        </p:nvSpPr>
        <p:spPr>
          <a:xfrm>
            <a:off x="1763617" y="396755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Diamond 103"/>
          <p:cNvSpPr/>
          <p:nvPr/>
        </p:nvSpPr>
        <p:spPr>
          <a:xfrm>
            <a:off x="2434237" y="396755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Diamond 106"/>
          <p:cNvSpPr/>
          <p:nvPr/>
        </p:nvSpPr>
        <p:spPr>
          <a:xfrm>
            <a:off x="1788694" y="4652384"/>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Diamond 107"/>
          <p:cNvSpPr/>
          <p:nvPr/>
        </p:nvSpPr>
        <p:spPr>
          <a:xfrm>
            <a:off x="2459314" y="4652384"/>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366073" y="5869062"/>
            <a:ext cx="3805559" cy="923330"/>
          </a:xfrm>
          <a:prstGeom prst="rect">
            <a:avLst/>
          </a:prstGeom>
        </p:spPr>
        <p:txBody>
          <a:bodyPr wrap="square">
            <a:spAutoFit/>
          </a:bodyPr>
          <a:lstStyle/>
          <a:p>
            <a:pPr algn="ctr"/>
            <a:r>
              <a:rPr lang="en-US" dirty="0">
                <a:latin typeface="Garamond" charset="0"/>
                <a:ea typeface="Garamond" charset="0"/>
                <a:cs typeface="Garamond" charset="0"/>
              </a:rPr>
              <a:t>dual-volume definition</a:t>
            </a:r>
          </a:p>
          <a:p>
            <a:pPr marL="285750" indent="-285750">
              <a:buFont typeface="Arial" panose="020B0604020202020204" pitchFamily="34" charset="0"/>
              <a:buChar char="•"/>
            </a:pPr>
            <a:r>
              <a:rPr lang="en-US" dirty="0">
                <a:latin typeface="Garamond" charset="0"/>
                <a:ea typeface="Garamond" charset="0"/>
                <a:cs typeface="Garamond" charset="0"/>
              </a:rPr>
              <a:t>Edge-based assembles </a:t>
            </a:r>
            <a:r>
              <a:rPr lang="en-US" dirty="0" err="1">
                <a:latin typeface="Garamond" charset="0"/>
                <a:ea typeface="Garamond" charset="0"/>
                <a:cs typeface="Garamond" charset="0"/>
              </a:rPr>
              <a:t>A</a:t>
            </a:r>
            <a:r>
              <a:rPr lang="en-US" baseline="-25000" dirty="0" err="1">
                <a:latin typeface="Garamond" charset="0"/>
                <a:ea typeface="Garamond" charset="0"/>
                <a:cs typeface="Garamond" charset="0"/>
              </a:rPr>
              <a:t>j</a:t>
            </a:r>
            <a:r>
              <a:rPr lang="en-US" dirty="0">
                <a:latin typeface="Garamond" charset="0"/>
                <a:ea typeface="Garamond" charset="0"/>
                <a:cs typeface="Garamond" charset="0"/>
              </a:rPr>
              <a:t> and Vol</a:t>
            </a:r>
            <a:r>
              <a:rPr lang="en-US" baseline="-25000" dirty="0">
                <a:latin typeface="Garamond" charset="0"/>
                <a:ea typeface="Garamond" charset="0"/>
                <a:cs typeface="Garamond" charset="0"/>
              </a:rPr>
              <a:t>k</a:t>
            </a:r>
            <a:r>
              <a:rPr lang="en-US" dirty="0">
                <a:latin typeface="Garamond" charset="0"/>
                <a:ea typeface="Garamond" charset="0"/>
                <a:cs typeface="Garamond" charset="0"/>
              </a:rPr>
              <a:t> to edges and nodes, respectively</a:t>
            </a:r>
          </a:p>
        </p:txBody>
      </p:sp>
      <mc:AlternateContent xmlns:mc="http://schemas.openxmlformats.org/markup-compatibility/2006" xmlns:a14="http://schemas.microsoft.com/office/drawing/2010/main">
        <mc:Choice Requires="a14">
          <p:sp>
            <p:nvSpPr>
              <p:cNvPr id="87" name="TextBox 86"/>
              <p:cNvSpPr txBox="1"/>
              <p:nvPr/>
            </p:nvSpPr>
            <p:spPr>
              <a:xfrm>
                <a:off x="3762200" y="2489294"/>
                <a:ext cx="2315570"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𝑇</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𝑘</m:t>
                              </m:r>
                            </m:sub>
                          </m:sSub>
                        </m:e>
                      </m:d>
                      <m:r>
                        <a:rPr lang="en-US" i="1">
                          <a:latin typeface="Cambria Math" charset="0"/>
                          <a:ea typeface="Cambria Math" charset="0"/>
                          <a:cs typeface="Cambria Math" charset="0"/>
                        </a:rPr>
                        <m:t>≈</m:t>
                      </m:r>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𝑛𝑝𝑒</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𝑁</m:t>
                              </m:r>
                            </m:e>
                            <m:sub>
                              <m:r>
                                <a:rPr lang="en-US" b="0" i="1" smtClean="0">
                                  <a:latin typeface="Cambria Math" charset="0"/>
                                  <a:ea typeface="Cambria Math" charset="0"/>
                                  <a:cs typeface="Cambria Math" charset="0"/>
                                </a:rPr>
                                <m:t>𝑖</m:t>
                              </m:r>
                            </m:sub>
                          </m:sSub>
                          <m:d>
                            <m:dPr>
                              <m:ctrlPr>
                                <a:rPr lang="en-US"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b="0" i="1" smtClean="0">
                                      <a:latin typeface="Cambria Math" charset="0"/>
                                      <a:ea typeface="Cambria Math" charset="0"/>
                                      <a:cs typeface="Cambria Math" charset="0"/>
                                    </a:rPr>
                                    <m:t>𝑘</m:t>
                                  </m:r>
                                </m:sub>
                              </m:sSub>
                            </m:e>
                          </m:d>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𝑇</m:t>
                              </m:r>
                            </m:e>
                            <m:sub>
                              <m:r>
                                <a:rPr lang="en-US" b="0" i="1" smtClean="0">
                                  <a:latin typeface="Cambria Math" charset="0"/>
                                  <a:ea typeface="Cambria Math" charset="0"/>
                                  <a:cs typeface="Cambria Math" charset="0"/>
                                </a:rPr>
                                <m:t>𝑖</m:t>
                              </m:r>
                            </m:sub>
                          </m:sSub>
                        </m:e>
                      </m:nary>
                    </m:oMath>
                  </m:oMathPara>
                </a14:m>
                <a:endParaRPr lang="en-US" dirty="0"/>
              </a:p>
            </p:txBody>
          </p:sp>
        </mc:Choice>
        <mc:Fallback xmlns="">
          <p:sp>
            <p:nvSpPr>
              <p:cNvPr id="87" name="TextBox 86"/>
              <p:cNvSpPr txBox="1">
                <a:spLocks noRot="1" noChangeAspect="1" noMove="1" noResize="1" noEditPoints="1" noAdjustHandles="1" noChangeArrowheads="1" noChangeShapeType="1" noTextEdit="1"/>
              </p:cNvSpPr>
              <p:nvPr/>
            </p:nvSpPr>
            <p:spPr>
              <a:xfrm>
                <a:off x="3762200" y="2489294"/>
                <a:ext cx="2315570" cy="84856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6296180" y="2489294"/>
                <a:ext cx="2616357"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rPr>
                            <m:t>𝑇</m:t>
                          </m:r>
                          <m:d>
                            <m:dPr>
                              <m:ctrlPr>
                                <a:rPr lang="en-US"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𝑘</m:t>
                                  </m:r>
                                </m:sub>
                              </m:sSub>
                            </m:e>
                          </m:d>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ea typeface="Cambria Math" charset="0"/>
                          <a:cs typeface="Cambria Math" charset="0"/>
                        </a:rPr>
                        <m:t>≈</m:t>
                      </m:r>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𝑛𝑝𝑒</m:t>
                          </m:r>
                        </m:sup>
                        <m:e>
                          <m:sSub>
                            <m:sSubPr>
                              <m:ctrlPr>
                                <a:rPr lang="en-US" b="0" i="1" smtClean="0">
                                  <a:latin typeface="Cambria Math" panose="02040503050406030204" pitchFamily="18" charset="0"/>
                                  <a:ea typeface="Cambria Math" charset="0"/>
                                  <a:cs typeface="Cambria Math" charset="0"/>
                                </a:rPr>
                              </m:ctrlPr>
                            </m:sSubPr>
                            <m:e>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𝑖</m:t>
                                      </m:r>
                                    </m:sub>
                                  </m:sSub>
                                  <m:d>
                                    <m:dPr>
                                      <m:ctrlPr>
                                        <a:rPr lang="en-US"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b="0" i="1" smtClean="0">
                                              <a:latin typeface="Cambria Math" charset="0"/>
                                              <a:ea typeface="Cambria Math" charset="0"/>
                                              <a:cs typeface="Cambria Math" charset="0"/>
                                            </a:rPr>
                                            <m:t>𝑘</m:t>
                                          </m:r>
                                        </m:sub>
                                      </m:sSub>
                                    </m:e>
                                  </m:d>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𝑇</m:t>
                              </m:r>
                            </m:e>
                            <m:sub>
                              <m:r>
                                <a:rPr lang="en-US" b="0" i="1" smtClean="0">
                                  <a:latin typeface="Cambria Math" charset="0"/>
                                  <a:ea typeface="Cambria Math" charset="0"/>
                                  <a:cs typeface="Cambria Math" charset="0"/>
                                </a:rPr>
                                <m:t>𝑖</m:t>
                              </m:r>
                            </m:sub>
                          </m:sSub>
                        </m:e>
                      </m:nary>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6296180" y="2489294"/>
                <a:ext cx="2616357" cy="84856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3727475" y="3868355"/>
                <a:ext cx="5477846"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charset="0"/>
                            </a:rPr>
                            <m:t>𝑤</m:t>
                          </m:r>
                          <m:r>
                            <a:rPr lang="en-US"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𝑝</m:t>
                              </m:r>
                            </m:sub>
                          </m:sSub>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rPr>
                                <m:t>𝑇</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𝜆</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rPr>
                                    <m:t>𝑇</m:t>
                                  </m:r>
                                </m:num>
                                <m:den>
                                  <m:r>
                                    <a:rPr lang="mr-IN" i="1">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𝑗</m:t>
                                      </m:r>
                                    </m:sub>
                                  </m:sSub>
                                </m:den>
                              </m:f>
                            </m:e>
                          </m:nary>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charset="0"/>
                                </a:rPr>
                                <m:t>𝑤</m:t>
                              </m:r>
                            </m:e>
                          </m:nary>
                          <m:r>
                            <a:rPr lang="en-US" i="1">
                              <a:latin typeface="Cambria Math" charset="0"/>
                              <a:ea typeface="Cambria Math" charset="0"/>
                              <a:cs typeface="Cambria Math" charset="0"/>
                            </a:rPr>
                            <m:t>𝜆</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rPr>
                                <m:t>𝑇</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r>
                            <a:rPr lang="en-US" b="0" i="1" smtClean="0">
                              <a:latin typeface="Cambria Math" charset="0"/>
                            </a:rPr>
                            <m:t>𝑑𝑆</m:t>
                          </m:r>
                          <m:r>
                            <a:rPr lang="en-US" b="0" i="1" smtClean="0">
                              <a:latin typeface="Cambria Math" charset="0"/>
                            </a:rPr>
                            <m:t>=0</m:t>
                          </m:r>
                        </m:e>
                      </m:nary>
                    </m:oMath>
                  </m:oMathPara>
                </a14:m>
                <a:endParaRPr lang="en-US" dirty="0"/>
              </a:p>
            </p:txBody>
          </p:sp>
        </mc:Choice>
        <mc:Fallback xmlns="">
          <p:sp>
            <p:nvSpPr>
              <p:cNvPr id="94" name="TextBox 93"/>
              <p:cNvSpPr txBox="1">
                <a:spLocks noRot="1" noChangeAspect="1" noMove="1" noResize="1" noEditPoints="1" noAdjustHandles="1" noChangeArrowheads="1" noChangeShapeType="1" noTextEdit="1"/>
              </p:cNvSpPr>
              <p:nvPr/>
            </p:nvSpPr>
            <p:spPr>
              <a:xfrm>
                <a:off x="3727475" y="3868355"/>
                <a:ext cx="5477846" cy="818814"/>
              </a:xfrm>
              <a:prstGeom prst="rect">
                <a:avLst/>
              </a:prstGeom>
              <a:blipFill rotWithShape="0">
                <a:blip r:embed="rId4"/>
                <a:stretch>
                  <a:fillRect/>
                </a:stretch>
              </a:blipFill>
            </p:spPr>
            <p:txBody>
              <a:bodyPr/>
              <a:lstStyle/>
              <a:p>
                <a:r>
                  <a:rPr lang="en-US">
                    <a:noFill/>
                  </a:rPr>
                  <a:t> </a:t>
                </a:r>
              </a:p>
            </p:txBody>
          </p:sp>
        </mc:Fallback>
      </mc:AlternateContent>
      <p:sp>
        <p:nvSpPr>
          <p:cNvPr id="96" name="Text Placeholder 4"/>
          <p:cNvSpPr txBox="1">
            <a:spLocks/>
          </p:cNvSpPr>
          <p:nvPr/>
        </p:nvSpPr>
        <p:spPr>
          <a:xfrm>
            <a:off x="4254058" y="3458735"/>
            <a:ext cx="4647663" cy="4897671"/>
          </a:xfrm>
          <a:prstGeom prst="rect">
            <a:avLst/>
          </a:prstGeom>
        </p:spPr>
        <p:txBody>
          <a:bodyPr vert="horz" lIns="0" tIns="45720" rIns="0" bIns="45720" rtlCol="0">
            <a:normAutofit/>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tx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tx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236538" indent="-225425">
              <a:buFont typeface="Arial" charset="0"/>
              <a:buChar char="•"/>
            </a:pPr>
            <a:r>
              <a:rPr lang="en-US" dirty="0"/>
              <a:t>Integration-by-parts over test function w:</a:t>
            </a:r>
          </a:p>
          <a:p>
            <a:pPr marL="236538" indent="-225425">
              <a:buFont typeface="Arial" charset="0"/>
              <a:buChar char="•"/>
            </a:pPr>
            <a:endParaRPr lang="en-US" dirty="0"/>
          </a:p>
          <a:p>
            <a:pPr marL="236538" indent="-225425">
              <a:buFont typeface="Arial" charset="0"/>
              <a:buChar char="•"/>
            </a:pPr>
            <a:endParaRPr lang="en-US" dirty="0"/>
          </a:p>
          <a:p>
            <a:pPr marL="236538" indent="-225425">
              <a:buFont typeface="Arial" charset="0"/>
              <a:buChar char="•"/>
            </a:pPr>
            <a:r>
              <a:rPr lang="en-US" dirty="0"/>
              <a:t>However, define a test function, w, as a piece-wise constant function (Heaviside) to be 1 inside the dual volume and 0 outside. Gradient is a Dirac-delta function:</a:t>
            </a:r>
          </a:p>
          <a:p>
            <a:pPr marL="236538" indent="-225425">
              <a:buFont typeface="Arial" charset="0"/>
              <a:buChar char="•"/>
            </a:pPr>
            <a:endParaRPr lang="en-US" dirty="0"/>
          </a:p>
          <a:p>
            <a:pPr marL="236538" indent="-225425">
              <a:buFont typeface="Arial" charset="0"/>
              <a:buChar char="•"/>
            </a:pPr>
            <a:r>
              <a:rPr lang="en-US" dirty="0"/>
              <a:t>Leading to:</a:t>
            </a:r>
          </a:p>
        </p:txBody>
      </p:sp>
      <mc:AlternateContent xmlns:mc="http://schemas.openxmlformats.org/markup-compatibility/2006" xmlns:a14="http://schemas.microsoft.com/office/drawing/2010/main">
        <mc:Choice Requires="a14">
          <p:sp>
            <p:nvSpPr>
              <p:cNvPr id="105" name="TextBox 104"/>
              <p:cNvSpPr txBox="1"/>
              <p:nvPr/>
            </p:nvSpPr>
            <p:spPr>
              <a:xfrm>
                <a:off x="6295731" y="5408977"/>
                <a:ext cx="2460994" cy="697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𝑛</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𝛿</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r>
                            <a:rPr lang="en-US" b="0" i="1" baseline="30000" smtClean="0">
                              <a:latin typeface="Cambria Math" charset="0"/>
                              <a:ea typeface="Cambria Math" charset="0"/>
                              <a:cs typeface="Cambria Math" charset="0"/>
                            </a:rPr>
                            <m:t>𝐼𝑃</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m:t>
                      </m:r>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6295731" y="5408977"/>
                <a:ext cx="2460994" cy="697179"/>
              </a:xfrm>
              <a:prstGeom prst="rect">
                <a:avLst/>
              </a:prstGeom>
              <a:blipFill>
                <a:blip r:embed="rId5"/>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401019" y="5990657"/>
                <a:ext cx="3500702"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𝐶</m:t>
                              </m:r>
                            </m:e>
                            <m:sub>
                              <m:r>
                                <a:rPr lang="en-US" b="0" i="1" smtClean="0">
                                  <a:latin typeface="Cambria Math" charset="0"/>
                                  <a:ea typeface="Cambria Math" charset="0"/>
                                  <a:cs typeface="Cambria Math" charset="0"/>
                                </a:rPr>
                                <m:t>𝑝</m:t>
                              </m:r>
                            </m:sub>
                          </m:sSub>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rPr>
                                <m:t>𝑇</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 −</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charset="0"/>
                                  <a:ea typeface="Cambria Math" charset="0"/>
                                  <a:cs typeface="Cambria Math" charset="0"/>
                                </a:rPr>
                                <m:t>𝜆</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rPr>
                                    <m:t>𝑇</m:t>
                                  </m:r>
                                </m:num>
                                <m:den>
                                  <m:r>
                                    <a:rPr lang="mr-IN" i="1">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𝑗</m:t>
                                      </m:r>
                                    </m:sub>
                                  </m:sSub>
                                </m:den>
                              </m:f>
                              <m:sSub>
                                <m:sSubPr>
                                  <m:ctrlPr>
                                    <a:rPr lang="en-US"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𝑗</m:t>
                                  </m:r>
                                </m:sub>
                              </m:sSub>
                            </m:e>
                          </m:nary>
                          <m:r>
                            <a:rPr lang="en-US" b="0" i="1" smtClean="0">
                              <a:latin typeface="Cambria Math" charset="0"/>
                            </a:rPr>
                            <m:t>𝑑𝑆</m:t>
                          </m:r>
                          <m:r>
                            <a:rPr lang="en-US" b="0" i="1" smtClean="0">
                              <a:latin typeface="Cambria Math" charset="0"/>
                            </a:rPr>
                            <m:t>=0</m:t>
                          </m:r>
                        </m:e>
                      </m:nary>
                    </m:oMath>
                  </m:oMathPara>
                </a14:m>
                <a:endParaRPr lang="en-US" dirty="0"/>
              </a:p>
            </p:txBody>
          </p:sp>
        </mc:Choice>
        <mc:Fallback xmlns="">
          <p:sp>
            <p:nvSpPr>
              <p:cNvPr id="106" name="TextBox 105"/>
              <p:cNvSpPr txBox="1">
                <a:spLocks noRot="1" noChangeAspect="1" noMove="1" noResize="1" noEditPoints="1" noAdjustHandles="1" noChangeArrowheads="1" noChangeShapeType="1" noTextEdit="1"/>
              </p:cNvSpPr>
              <p:nvPr/>
            </p:nvSpPr>
            <p:spPr>
              <a:xfrm>
                <a:off x="5401019" y="5990657"/>
                <a:ext cx="3500702" cy="818814"/>
              </a:xfrm>
              <a:prstGeom prst="rect">
                <a:avLst/>
              </a:prstGeom>
              <a:blipFill rotWithShape="0">
                <a:blip r:embed="rId6"/>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04C463EE-586C-A645-9811-A4C3E1C7F181}"/>
              </a:ext>
            </a:extLst>
          </p:cNvPr>
          <p:cNvCxnSpPr>
            <a:cxnSpLocks/>
          </p:cNvCxnSpPr>
          <p:nvPr/>
        </p:nvCxnSpPr>
        <p:spPr>
          <a:xfrm flipV="1">
            <a:off x="2863382" y="4010064"/>
            <a:ext cx="36576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3D1181-D895-F84D-823B-560128924A45}"/>
              </a:ext>
            </a:extLst>
          </p:cNvPr>
          <p:cNvSpPr txBox="1"/>
          <p:nvPr/>
        </p:nvSpPr>
        <p:spPr>
          <a:xfrm>
            <a:off x="3271397" y="3796701"/>
            <a:ext cx="333746" cy="307777"/>
          </a:xfrm>
          <a:prstGeom prst="rect">
            <a:avLst/>
          </a:prstGeom>
          <a:noFill/>
        </p:spPr>
        <p:txBody>
          <a:bodyPr wrap="none" rtlCol="0">
            <a:spAutoFit/>
          </a:bodyPr>
          <a:lstStyle/>
          <a:p>
            <a:r>
              <a:rPr lang="en-US" sz="1400" dirty="0" err="1"/>
              <a:t>A</a:t>
            </a:r>
            <a:r>
              <a:rPr lang="en-US" sz="1400" baseline="-25000" dirty="0" err="1"/>
              <a:t>j</a:t>
            </a:r>
            <a:endParaRPr lang="en-US" sz="1400" baseline="-25000" dirty="0"/>
          </a:p>
        </p:txBody>
      </p:sp>
      <p:sp>
        <p:nvSpPr>
          <p:cNvPr id="58" name="TextBox 57">
            <a:extLst>
              <a:ext uri="{FF2B5EF4-FFF2-40B4-BE49-F238E27FC236}">
                <a16:creationId xmlns:a16="http://schemas.microsoft.com/office/drawing/2014/main" id="{14EACDE5-E4DC-5746-BDB7-C13C95DE76CA}"/>
              </a:ext>
            </a:extLst>
          </p:cNvPr>
          <p:cNvSpPr txBox="1"/>
          <p:nvPr/>
        </p:nvSpPr>
        <p:spPr>
          <a:xfrm>
            <a:off x="1720261" y="3986679"/>
            <a:ext cx="488916" cy="307777"/>
          </a:xfrm>
          <a:prstGeom prst="rect">
            <a:avLst/>
          </a:prstGeom>
          <a:noFill/>
        </p:spPr>
        <p:txBody>
          <a:bodyPr wrap="none" rtlCol="0">
            <a:spAutoFit/>
          </a:bodyPr>
          <a:lstStyle/>
          <a:p>
            <a:r>
              <a:rPr lang="en-US" sz="1400" dirty="0"/>
              <a:t>Vol</a:t>
            </a:r>
            <a:r>
              <a:rPr lang="en-US" sz="1400" baseline="-25000" dirty="0"/>
              <a:t>k</a:t>
            </a:r>
          </a:p>
        </p:txBody>
      </p:sp>
    </p:spTree>
    <p:extLst>
      <p:ext uri="{BB962C8B-B14F-4D97-AF65-F5344CB8AC3E}">
        <p14:creationId xmlns:p14="http://schemas.microsoft.com/office/powerpoint/2010/main" val="292815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Control-Volume Finite Element Method Attributes</a:t>
            </a:r>
          </a:p>
        </p:txBody>
      </p:sp>
      <p:sp>
        <p:nvSpPr>
          <p:cNvPr id="2" name="Slide Number Placeholder 1"/>
          <p:cNvSpPr>
            <a:spLocks noGrp="1"/>
          </p:cNvSpPr>
          <p:nvPr>
            <p:ph type="sldNum" sz="quarter" idx="4"/>
          </p:nvPr>
        </p:nvSpPr>
        <p:spPr/>
        <p:txBody>
          <a:bodyPr/>
          <a:lstStyle/>
          <a:p>
            <a:fld id="{4FAB73BC-B049-4115-A692-8D63A059BFB8}" type="slidenum">
              <a:rPr lang="en-US" smtClean="0"/>
              <a:pPr/>
              <a:t>6</a:t>
            </a:fld>
            <a:endParaRPr lang="en-US" dirty="0"/>
          </a:p>
        </p:txBody>
      </p:sp>
      <p:sp>
        <p:nvSpPr>
          <p:cNvPr id="5" name="Text Placeholder 4"/>
          <p:cNvSpPr>
            <a:spLocks noGrp="1"/>
          </p:cNvSpPr>
          <p:nvPr>
            <p:ph type="body" sz="quarter" idx="10"/>
          </p:nvPr>
        </p:nvSpPr>
        <p:spPr>
          <a:xfrm>
            <a:off x="615987" y="1441700"/>
            <a:ext cx="5182929" cy="3306153"/>
          </a:xfrm>
        </p:spPr>
        <p:txBody>
          <a:bodyPr>
            <a:normAutofit/>
          </a:bodyPr>
          <a:lstStyle/>
          <a:p>
            <a:pPr marL="231775" indent="-220663">
              <a:buFont typeface="Arial" charset="0"/>
              <a:buChar char="•"/>
            </a:pPr>
            <a:r>
              <a:rPr lang="en-US" dirty="0"/>
              <a:t>CVFEM can be viewed as Petrov-</a:t>
            </a:r>
            <a:r>
              <a:rPr lang="en-US" dirty="0" err="1"/>
              <a:t>Galerkin</a:t>
            </a:r>
            <a:r>
              <a:rPr lang="en-US" dirty="0"/>
              <a:t> method</a:t>
            </a:r>
          </a:p>
          <a:p>
            <a:pPr marL="231775" indent="-220663">
              <a:buFont typeface="Arial" charset="0"/>
              <a:buChar char="•"/>
            </a:pPr>
            <a:r>
              <a:rPr lang="en-US" dirty="0"/>
              <a:t>The method can also be promoted in polynomial space, see Domino, </a:t>
            </a:r>
            <a:r>
              <a:rPr lang="en-US" i="1" dirty="0"/>
              <a:t>CTRSP</a:t>
            </a:r>
            <a:r>
              <a:rPr lang="en-US" dirty="0"/>
              <a:t>, 2014 as a first example of low-Mach fluids algorithm – or Domino, </a:t>
            </a:r>
            <a:r>
              <a:rPr lang="en-US" i="1" dirty="0"/>
              <a:t>JCP</a:t>
            </a:r>
            <a:r>
              <a:rPr lang="en-US" dirty="0"/>
              <a:t>, 2018</a:t>
            </a:r>
          </a:p>
          <a:p>
            <a:pPr marL="231775" indent="-220663">
              <a:buFont typeface="Arial" charset="0"/>
              <a:buChar char="•"/>
            </a:pPr>
            <a:r>
              <a:rPr lang="en-US" dirty="0"/>
              <a:t>Research Thrust: Possible higher efficiency on NGP due to increased local work)</a:t>
            </a:r>
          </a:p>
          <a:p>
            <a:pPr marL="231775" indent="-220663">
              <a:buFont typeface="Arial" charset="0"/>
              <a:buChar char="•"/>
            </a:pPr>
            <a:r>
              <a:rPr lang="en-US" dirty="0"/>
              <a:t>However, suitability of higher-order for LES is an open argument – especially when other errors/uncertainties exist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469" y="4231968"/>
            <a:ext cx="2372955" cy="222928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395" y="4015946"/>
            <a:ext cx="1617551" cy="2418265"/>
          </a:xfrm>
          <a:prstGeom prst="rect">
            <a:avLst/>
          </a:prstGeom>
        </p:spPr>
      </p:pic>
      <p:sp>
        <p:nvSpPr>
          <p:cNvPr id="12" name="TextBox 11"/>
          <p:cNvSpPr txBox="1"/>
          <p:nvPr/>
        </p:nvSpPr>
        <p:spPr>
          <a:xfrm>
            <a:off x="483963" y="6430489"/>
            <a:ext cx="1909497" cy="307777"/>
          </a:xfrm>
          <a:prstGeom prst="rect">
            <a:avLst/>
          </a:prstGeom>
          <a:noFill/>
        </p:spPr>
        <p:txBody>
          <a:bodyPr wrap="none" rtlCol="0">
            <a:spAutoFit/>
          </a:bodyPr>
          <a:lstStyle/>
          <a:p>
            <a:r>
              <a:rPr lang="en-US" sz="1400" dirty="0"/>
              <a:t>Spectral convergence</a:t>
            </a:r>
          </a:p>
        </p:txBody>
      </p:sp>
      <p:sp>
        <p:nvSpPr>
          <p:cNvPr id="55" name="TextBox 54"/>
          <p:cNvSpPr txBox="1"/>
          <p:nvPr/>
        </p:nvSpPr>
        <p:spPr>
          <a:xfrm>
            <a:off x="3039317" y="6430489"/>
            <a:ext cx="2848857" cy="307777"/>
          </a:xfrm>
          <a:prstGeom prst="rect">
            <a:avLst/>
          </a:prstGeom>
          <a:noFill/>
        </p:spPr>
        <p:txBody>
          <a:bodyPr wrap="none" rtlCol="0">
            <a:spAutoFit/>
          </a:bodyPr>
          <a:lstStyle/>
          <a:p>
            <a:r>
              <a:rPr lang="en-US" sz="1400" dirty="0"/>
              <a:t>Dual-volume for promoted quad4</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r="22997"/>
          <a:stretch/>
        </p:blipFill>
        <p:spPr>
          <a:xfrm>
            <a:off x="6047434" y="868862"/>
            <a:ext cx="2112353" cy="1353023"/>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r="20030"/>
          <a:stretch/>
        </p:blipFill>
        <p:spPr>
          <a:xfrm>
            <a:off x="6047434" y="2002056"/>
            <a:ext cx="2193741" cy="1353024"/>
          </a:xfrm>
          <a:prstGeom prst="rect">
            <a:avLst/>
          </a:prstGeom>
        </p:spPr>
      </p:pic>
      <p:sp>
        <p:nvSpPr>
          <p:cNvPr id="15" name="TextBox 14"/>
          <p:cNvSpPr txBox="1"/>
          <p:nvPr/>
        </p:nvSpPr>
        <p:spPr>
          <a:xfrm>
            <a:off x="5966409" y="3206080"/>
            <a:ext cx="2986780" cy="523220"/>
          </a:xfrm>
          <a:prstGeom prst="rect">
            <a:avLst/>
          </a:prstGeom>
          <a:noFill/>
        </p:spPr>
        <p:txBody>
          <a:bodyPr wrap="none" rtlCol="0">
            <a:spAutoFit/>
          </a:bodyPr>
          <a:lstStyle/>
          <a:p>
            <a:pPr algn="ctr"/>
            <a:r>
              <a:rPr lang="en-US" sz="1400" dirty="0"/>
              <a:t>Rotating cube (Re 4000, RPM 3600)</a:t>
            </a:r>
          </a:p>
          <a:p>
            <a:pPr algn="ctr"/>
            <a:r>
              <a:rPr lang="en-US" sz="1400" dirty="0"/>
              <a:t>P=1 (top) and P=2 (bottom)</a:t>
            </a:r>
          </a:p>
        </p:txBody>
      </p:sp>
    </p:spTree>
    <p:extLst>
      <p:ext uri="{BB962C8B-B14F-4D97-AF65-F5344CB8AC3E}">
        <p14:creationId xmlns:p14="http://schemas.microsoft.com/office/powerpoint/2010/main" val="89713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Control-Volume Finite Element Method Attributes</a:t>
            </a:r>
          </a:p>
        </p:txBody>
      </p:sp>
      <p:sp>
        <p:nvSpPr>
          <p:cNvPr id="2" name="Slide Number Placeholder 1"/>
          <p:cNvSpPr>
            <a:spLocks noGrp="1"/>
          </p:cNvSpPr>
          <p:nvPr>
            <p:ph type="sldNum" sz="quarter" idx="4"/>
          </p:nvPr>
        </p:nvSpPr>
        <p:spPr/>
        <p:txBody>
          <a:bodyPr/>
          <a:lstStyle/>
          <a:p>
            <a:fld id="{4FAB73BC-B049-4115-A692-8D63A059BFB8}" type="slidenum">
              <a:rPr lang="en-US" smtClean="0"/>
              <a:pPr/>
              <a:t>7</a:t>
            </a:fld>
            <a:endParaRPr lang="en-US" dirty="0"/>
          </a:p>
        </p:txBody>
      </p:sp>
      <p:sp>
        <p:nvSpPr>
          <p:cNvPr id="5" name="Text Placeholder 4"/>
          <p:cNvSpPr>
            <a:spLocks noGrp="1"/>
          </p:cNvSpPr>
          <p:nvPr>
            <p:ph type="body" sz="quarter" idx="10"/>
          </p:nvPr>
        </p:nvSpPr>
        <p:spPr>
          <a:xfrm>
            <a:off x="615987" y="1441700"/>
            <a:ext cx="5182929" cy="3306153"/>
          </a:xfrm>
        </p:spPr>
        <p:txBody>
          <a:bodyPr>
            <a:normAutofit/>
          </a:bodyPr>
          <a:lstStyle/>
          <a:p>
            <a:pPr marL="231775" indent="-220663">
              <a:buFont typeface="Arial" charset="0"/>
              <a:buChar char="•"/>
            </a:pPr>
            <a:r>
              <a:rPr lang="en-US" dirty="0"/>
              <a:t>CVFEM can be viewed as Petrov-</a:t>
            </a:r>
            <a:r>
              <a:rPr lang="en-US" dirty="0" err="1"/>
              <a:t>Galerkin</a:t>
            </a:r>
            <a:r>
              <a:rPr lang="en-US" dirty="0"/>
              <a:t> method</a:t>
            </a:r>
          </a:p>
          <a:p>
            <a:pPr marL="231775" indent="-220663">
              <a:buFont typeface="Arial" charset="0"/>
              <a:buChar char="•"/>
            </a:pPr>
            <a:r>
              <a:rPr lang="en-US" dirty="0"/>
              <a:t>The method can also be promoted in polynomial space, see Domino, </a:t>
            </a:r>
            <a:r>
              <a:rPr lang="en-US" i="1" dirty="0"/>
              <a:t>CTRSP</a:t>
            </a:r>
            <a:r>
              <a:rPr lang="en-US" dirty="0"/>
              <a:t>, 2014 as a first example of low-Mach fluids algorithm – or Domino, </a:t>
            </a:r>
            <a:r>
              <a:rPr lang="en-US" i="1" dirty="0"/>
              <a:t>JCP</a:t>
            </a:r>
            <a:r>
              <a:rPr lang="en-US" dirty="0"/>
              <a:t>, 2018</a:t>
            </a:r>
          </a:p>
          <a:p>
            <a:pPr marL="231775" indent="-220663">
              <a:buFont typeface="Arial" charset="0"/>
              <a:buChar char="•"/>
            </a:pPr>
            <a:r>
              <a:rPr lang="en-US" dirty="0"/>
              <a:t>Research Thrust: Possible higher efficiency on NGP due to increased local work)</a:t>
            </a:r>
          </a:p>
          <a:p>
            <a:pPr marL="231775" indent="-220663">
              <a:buFont typeface="Arial" charset="0"/>
              <a:buChar char="•"/>
            </a:pPr>
            <a:r>
              <a:rPr lang="en-US" dirty="0"/>
              <a:t>However, suitability of higher-order for LES is an open argument – especially when other errors/uncertainties exist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469" y="4231968"/>
            <a:ext cx="2372955" cy="222928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395" y="4015946"/>
            <a:ext cx="1617551" cy="2418265"/>
          </a:xfrm>
          <a:prstGeom prst="rect">
            <a:avLst/>
          </a:prstGeom>
        </p:spPr>
      </p:pic>
      <p:sp>
        <p:nvSpPr>
          <p:cNvPr id="12" name="TextBox 11"/>
          <p:cNvSpPr txBox="1"/>
          <p:nvPr/>
        </p:nvSpPr>
        <p:spPr>
          <a:xfrm>
            <a:off x="483963" y="6430489"/>
            <a:ext cx="1909497" cy="307777"/>
          </a:xfrm>
          <a:prstGeom prst="rect">
            <a:avLst/>
          </a:prstGeom>
          <a:noFill/>
        </p:spPr>
        <p:txBody>
          <a:bodyPr wrap="none" rtlCol="0">
            <a:spAutoFit/>
          </a:bodyPr>
          <a:lstStyle/>
          <a:p>
            <a:r>
              <a:rPr lang="en-US" sz="1400" dirty="0"/>
              <a:t>Spectral convergence</a:t>
            </a:r>
          </a:p>
        </p:txBody>
      </p:sp>
      <p:sp>
        <p:nvSpPr>
          <p:cNvPr id="55" name="TextBox 54"/>
          <p:cNvSpPr txBox="1"/>
          <p:nvPr/>
        </p:nvSpPr>
        <p:spPr>
          <a:xfrm>
            <a:off x="3039317" y="6430489"/>
            <a:ext cx="2848857" cy="307777"/>
          </a:xfrm>
          <a:prstGeom prst="rect">
            <a:avLst/>
          </a:prstGeom>
          <a:noFill/>
        </p:spPr>
        <p:txBody>
          <a:bodyPr wrap="none" rtlCol="0">
            <a:spAutoFit/>
          </a:bodyPr>
          <a:lstStyle/>
          <a:p>
            <a:r>
              <a:rPr lang="en-US" sz="1400" dirty="0"/>
              <a:t>Dual-volume for promoted quad4</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r="22997"/>
          <a:stretch/>
        </p:blipFill>
        <p:spPr>
          <a:xfrm>
            <a:off x="6047434" y="868862"/>
            <a:ext cx="2112353" cy="1353023"/>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r="20030"/>
          <a:stretch/>
        </p:blipFill>
        <p:spPr>
          <a:xfrm>
            <a:off x="6047434" y="2002056"/>
            <a:ext cx="2193741" cy="1353024"/>
          </a:xfrm>
          <a:prstGeom prst="rect">
            <a:avLst/>
          </a:prstGeom>
        </p:spPr>
      </p:pic>
      <p:sp>
        <p:nvSpPr>
          <p:cNvPr id="15" name="TextBox 14"/>
          <p:cNvSpPr txBox="1"/>
          <p:nvPr/>
        </p:nvSpPr>
        <p:spPr>
          <a:xfrm>
            <a:off x="5966409" y="3206080"/>
            <a:ext cx="2986780" cy="523220"/>
          </a:xfrm>
          <a:prstGeom prst="rect">
            <a:avLst/>
          </a:prstGeom>
          <a:noFill/>
        </p:spPr>
        <p:txBody>
          <a:bodyPr wrap="none" rtlCol="0">
            <a:spAutoFit/>
          </a:bodyPr>
          <a:lstStyle/>
          <a:p>
            <a:pPr algn="ctr"/>
            <a:r>
              <a:rPr lang="en-US" sz="1400" dirty="0"/>
              <a:t>Rotating cube (Re 4000, RPM 3600)</a:t>
            </a:r>
          </a:p>
          <a:p>
            <a:pPr algn="ctr"/>
            <a:r>
              <a:rPr lang="en-US" sz="1400" dirty="0"/>
              <a:t>P=1 (top) and P=2 (bottom)</a:t>
            </a:r>
          </a:p>
        </p:txBody>
      </p:sp>
      <p:pic>
        <p:nvPicPr>
          <p:cNvPr id="6" name="Picture 5">
            <a:extLst>
              <a:ext uri="{FF2B5EF4-FFF2-40B4-BE49-F238E27FC236}">
                <a16:creationId xmlns:a16="http://schemas.microsoft.com/office/drawing/2014/main" id="{D485A9EC-0BF1-0B47-9023-3C730EE63CA7}"/>
              </a:ext>
            </a:extLst>
          </p:cNvPr>
          <p:cNvPicPr>
            <a:picLocks noChangeAspect="1"/>
          </p:cNvPicPr>
          <p:nvPr/>
        </p:nvPicPr>
        <p:blipFill>
          <a:blip r:embed="rId6"/>
          <a:stretch>
            <a:fillRect/>
          </a:stretch>
        </p:blipFill>
        <p:spPr>
          <a:xfrm>
            <a:off x="5174690" y="4383584"/>
            <a:ext cx="3778499" cy="1804595"/>
          </a:xfrm>
          <a:prstGeom prst="rect">
            <a:avLst/>
          </a:prstGeom>
        </p:spPr>
      </p:pic>
    </p:spTree>
    <p:extLst>
      <p:ext uri="{BB962C8B-B14F-4D97-AF65-F5344CB8AC3E}">
        <p14:creationId xmlns:p14="http://schemas.microsoft.com/office/powerpoint/2010/main" val="1470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987" y="223728"/>
            <a:ext cx="7900632" cy="570225"/>
          </a:xfrm>
        </p:spPr>
        <p:txBody>
          <a:bodyPr/>
          <a:lstStyle/>
          <a:p>
            <a:r>
              <a:rPr lang="en-US" dirty="0"/>
              <a:t>Incremental Approximate Pressure-Projection</a:t>
            </a:r>
            <a:br>
              <a:rPr lang="en-US" dirty="0"/>
            </a:br>
            <a:r>
              <a:rPr lang="en-US" dirty="0"/>
              <a:t>  with Pressure Stabilization Errors</a:t>
            </a:r>
          </a:p>
        </p:txBody>
      </p:sp>
      <p:sp>
        <p:nvSpPr>
          <p:cNvPr id="2" name="Slide Number Placeholder 1"/>
          <p:cNvSpPr>
            <a:spLocks noGrp="1"/>
          </p:cNvSpPr>
          <p:nvPr>
            <p:ph type="sldNum" sz="quarter" idx="4"/>
          </p:nvPr>
        </p:nvSpPr>
        <p:spPr/>
        <p:txBody>
          <a:bodyPr/>
          <a:lstStyle/>
          <a:p>
            <a:fld id="{4FAB73BC-B049-4115-A692-8D63A059BFB8}" type="slidenum">
              <a:rPr lang="en-US" smtClean="0"/>
              <a:pPr/>
              <a:t>8</a:t>
            </a:fld>
            <a:endParaRPr lang="en-US" dirty="0"/>
          </a:p>
        </p:txBody>
      </p:sp>
      <p:sp>
        <p:nvSpPr>
          <p:cNvPr id="5" name="Text Placeholder 4"/>
          <p:cNvSpPr>
            <a:spLocks noGrp="1"/>
          </p:cNvSpPr>
          <p:nvPr>
            <p:ph type="body" sz="quarter" idx="10"/>
          </p:nvPr>
        </p:nvSpPr>
        <p:spPr>
          <a:xfrm>
            <a:off x="615986" y="1441700"/>
            <a:ext cx="8216857" cy="5416300"/>
          </a:xfrm>
        </p:spPr>
        <p:txBody>
          <a:bodyPr>
            <a:normAutofit/>
          </a:bodyPr>
          <a:lstStyle/>
          <a:p>
            <a:pPr>
              <a:buFont typeface="Arial" charset="0"/>
              <a:buChar char="•"/>
            </a:pPr>
            <a:r>
              <a:rPr lang="en-US" dirty="0"/>
              <a:t> Let the inverse of </a:t>
            </a:r>
            <a:r>
              <a:rPr lang="en-US" b="1" dirty="0"/>
              <a:t>A</a:t>
            </a:r>
            <a:r>
              <a:rPr lang="en-US" dirty="0"/>
              <a:t>, </a:t>
            </a:r>
            <a:r>
              <a:rPr lang="en-US" b="1" dirty="0"/>
              <a:t>A</a:t>
            </a:r>
            <a:r>
              <a:rPr lang="en-US" b="1" baseline="30000" dirty="0"/>
              <a:t>-1  </a:t>
            </a:r>
            <a:r>
              <a:rPr lang="en-US" dirty="0"/>
              <a:t>be approximated by </a:t>
            </a:r>
            <a:r>
              <a:rPr lang="en-US" b="1" dirty="0"/>
              <a:t>B</a:t>
            </a:r>
            <a:r>
              <a:rPr lang="en-US" b="1" baseline="-25000" dirty="0"/>
              <a:t>2 </a:t>
            </a:r>
            <a:r>
              <a:rPr lang="en-US" dirty="0"/>
              <a:t>as a scalar, </a:t>
            </a:r>
            <a:r>
              <a:rPr lang="en-US" b="1" dirty="0">
                <a:latin typeface="symbol" charset="2"/>
              </a:rPr>
              <a:t>t </a:t>
            </a:r>
            <a:r>
              <a:rPr lang="en-US" b="1" dirty="0"/>
              <a:t>(which is ~ time scale)</a:t>
            </a:r>
            <a:r>
              <a:rPr lang="en-US" b="1" dirty="0">
                <a:latin typeface="symbol" charset="2"/>
              </a:rPr>
              <a:t> </a:t>
            </a:r>
          </a:p>
          <a:p>
            <a:pPr>
              <a:buFont typeface="Arial" charset="0"/>
              <a:buChar char="•"/>
            </a:pPr>
            <a:r>
              <a:rPr lang="en-US" b="1" dirty="0">
                <a:latin typeface="symbol" charset="2"/>
              </a:rPr>
              <a:t> </a:t>
            </a:r>
            <a:r>
              <a:rPr lang="en-US" dirty="0"/>
              <a:t>Let </a:t>
            </a:r>
            <a:r>
              <a:rPr lang="en-US" b="1" dirty="0"/>
              <a:t>B</a:t>
            </a:r>
            <a:r>
              <a:rPr lang="en-US" b="1" baseline="-25000" dirty="0"/>
              <a:t>1</a:t>
            </a:r>
            <a:r>
              <a:rPr lang="en-US" b="1" dirty="0"/>
              <a:t> </a:t>
            </a:r>
            <a:r>
              <a:rPr lang="en-US" dirty="0"/>
              <a:t>be equal to the scaled Laplace operator, -</a:t>
            </a:r>
            <a:r>
              <a:rPr lang="en-US" b="1" dirty="0">
                <a:latin typeface="symbol" charset="2"/>
              </a:rPr>
              <a:t> </a:t>
            </a:r>
            <a:r>
              <a:rPr lang="en-US" b="1" dirty="0" err="1">
                <a:latin typeface="symbol" charset="2"/>
              </a:rPr>
              <a:t>t</a:t>
            </a:r>
            <a:r>
              <a:rPr lang="en-US" b="1" dirty="0" err="1"/>
              <a:t>L</a:t>
            </a:r>
            <a:endParaRPr lang="en-US" b="1" dirty="0"/>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r>
              <a:rPr lang="en-US" b="1" dirty="0">
                <a:latin typeface="symbol" charset="2"/>
              </a:rPr>
              <a:t> </a:t>
            </a:r>
            <a:r>
              <a:rPr lang="en-US" dirty="0"/>
              <a:t>The new splitting and stabilization error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The above can be shown to hold a second-order temporal error (coming)</a:t>
            </a:r>
          </a:p>
          <a:p>
            <a:pPr>
              <a:buFont typeface="Arial" charset="0"/>
              <a:buChar char="•"/>
            </a:pPr>
            <a:r>
              <a:rPr lang="en-US" dirty="0"/>
              <a:t> Here, due to equal-order interpolation, i.e., collocation of primitives, </a:t>
            </a:r>
            <a:r>
              <a:rPr lang="en-US" b="1" dirty="0"/>
              <a:t>L</a:t>
            </a:r>
            <a:r>
              <a:rPr lang="en-US" dirty="0"/>
              <a:t> != </a:t>
            </a:r>
            <a:r>
              <a:rPr lang="en-US" b="1" dirty="0"/>
              <a:t>DG </a:t>
            </a:r>
          </a:p>
          <a:p>
            <a:pPr>
              <a:buFont typeface="Arial" charset="0"/>
              <a:buChar char="•"/>
            </a:pPr>
            <a:r>
              <a:rPr lang="en-US" b="1" dirty="0"/>
              <a:t> </a:t>
            </a:r>
            <a:r>
              <a:rPr lang="en-US" dirty="0"/>
              <a:t>Therefore, </a:t>
            </a:r>
            <a:r>
              <a:rPr lang="en-US" b="1" dirty="0"/>
              <a:t>L-DG</a:t>
            </a:r>
            <a:r>
              <a:rPr lang="en-US" dirty="0"/>
              <a:t> ~ 4</a:t>
            </a:r>
            <a:r>
              <a:rPr lang="en-US" baseline="30000" dirty="0"/>
              <a:t>th</a:t>
            </a:r>
            <a:r>
              <a:rPr lang="en-US" dirty="0"/>
              <a:t>-order pressure stabilization (pressure oscillations damped)</a:t>
            </a:r>
          </a:p>
          <a:p>
            <a:pPr>
              <a:buFont typeface="Arial" charset="0"/>
              <a:buChar char="•"/>
            </a:pPr>
            <a:r>
              <a:rPr lang="en-US" dirty="0"/>
              <a:t> Therefore, pressure-stabilization error remains</a:t>
            </a:r>
          </a:p>
        </p:txBody>
      </p:sp>
      <mc:AlternateContent xmlns:mc="http://schemas.openxmlformats.org/markup-compatibility/2006" xmlns:a14="http://schemas.microsoft.com/office/drawing/2010/main">
        <mc:Choice Requires="a14">
          <p:sp>
            <p:nvSpPr>
              <p:cNvPr id="10" name="TextBox 9"/>
              <p:cNvSpPr txBox="1"/>
              <p:nvPr/>
            </p:nvSpPr>
            <p:spPr>
              <a:xfrm>
                <a:off x="2157447" y="3306301"/>
                <a:ext cx="3315554"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0" i="1" smtClean="0">
                                    <a:latin typeface="Cambria Math" charset="0"/>
                                  </a:rPr>
                                  <m:t>𝐼</m:t>
                                </m:r>
                              </m:e>
                              <m:e>
                                <m:r>
                                  <a:rPr lang="en-US" i="1" smtClean="0">
                                    <a:solidFill>
                                      <a:schemeClr val="tx1"/>
                                    </a:solidFill>
                                    <a:latin typeface="Cambria Math" charset="0"/>
                                    <a:ea typeface="Cambria Math" charset="0"/>
                                    <a:cs typeface="Cambria Math" charset="0"/>
                                  </a:rPr>
                                  <m:t>𝜏</m:t>
                                </m:r>
                                <m:r>
                                  <a:rPr lang="en-US" b="0" i="1" smtClean="0">
                                    <a:solidFill>
                                      <a:schemeClr val="tx1"/>
                                    </a:solidFill>
                                    <a:latin typeface="Cambria Math" charset="0"/>
                                    <a:ea typeface="Cambria Math" charset="0"/>
                                    <a:cs typeface="Cambria Math" charset="0"/>
                                  </a:rPr>
                                  <m:t>𝐺</m:t>
                                </m:r>
                              </m:e>
                            </m:mr>
                            <m:mr>
                              <m:e>
                                <m:r>
                                  <a:rPr lang="en-US" b="0" i="1" smtClean="0">
                                    <a:latin typeface="Cambria Math" charset="0"/>
                                  </a:rPr>
                                  <m:t>0</m:t>
                                </m:r>
                              </m:e>
                              <m:e>
                                <m:r>
                                  <a:rPr lang="en-US" b="0" i="1" smtClean="0">
                                    <a:latin typeface="Cambria Math" charset="0"/>
                                  </a:rPr>
                                  <m:t>𝐼</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acc>
                                  <m:accPr>
                                    <m:chr m:val="̂"/>
                                    <m:ctrlPr>
                                      <a:rPr lang="mr-IN" i="1">
                                        <a:latin typeface="Cambria Math" panose="02040503050406030204" pitchFamily="18" charset="0"/>
                                      </a:rPr>
                                    </m:ctrlPr>
                                  </m:accPr>
                                  <m:e>
                                    <m:r>
                                      <a:rPr lang="en-US" i="1">
                                        <a:latin typeface="Cambria Math" charset="0"/>
                                      </a:rPr>
                                      <m:t>𝑢</m:t>
                                    </m:r>
                                  </m:e>
                                </m:acc>
                              </m:e>
                            </m:mr>
                            <m:mr>
                              <m:e>
                                <m:acc>
                                  <m:accPr>
                                    <m:chr m:val="̂"/>
                                    <m:ctrlPr>
                                      <a:rPr lang="mr-IN" i="1">
                                        <a:latin typeface="Cambria Math" panose="02040503050406030204" pitchFamily="18" charset="0"/>
                                      </a:rPr>
                                    </m:ctrlPr>
                                  </m:accPr>
                                  <m:e>
                                    <m:r>
                                      <a:rPr lang="en-US" i="1">
                                        <a:latin typeface="Cambria Math" charset="0"/>
                                      </a:rPr>
                                      <m:t>𝑝</m:t>
                                    </m:r>
                                  </m:e>
                                </m:acc>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mr-IN"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𝐺</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𝑝</m:t>
                                    </m:r>
                                  </m:e>
                                  <m:sup>
                                    <m:r>
                                      <a:rPr lang="en-US" b="0" i="1" smtClean="0">
                                        <a:latin typeface="Cambria Math" charset="0"/>
                                        <a:ea typeface="Cambria Math" charset="0"/>
                                        <a:cs typeface="Cambria Math" charset="0"/>
                                      </a:rPr>
                                      <m:t>𝑛</m:t>
                                    </m:r>
                                  </m:sup>
                                </m:sSup>
                              </m:e>
                            </m:mr>
                            <m:mr>
                              <m:e>
                                <m:r>
                                  <a:rPr lang="en-US" b="0" i="1" smtClean="0">
                                    <a:latin typeface="Cambria Math" charset="0"/>
                                  </a:rPr>
                                  <m:t>0</m:t>
                                </m:r>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157447" y="3306301"/>
                <a:ext cx="3315554" cy="543418"/>
              </a:xfrm>
              <a:prstGeom prst="rect">
                <a:avLst/>
              </a:prstGeom>
              <a:blipFill>
                <a:blip r:embed="rId2"/>
                <a:stretch>
                  <a:fillRect t="-6818" b="-15909"/>
                </a:stretch>
              </a:blipFill>
            </p:spPr>
            <p:txBody>
              <a:bodyPr/>
              <a:lstStyle/>
              <a:p>
                <a:r>
                  <a:rPr lang="en-US">
                    <a:noFill/>
                  </a:rPr>
                  <a:t> </a:t>
                </a:r>
              </a:p>
            </p:txBody>
          </p:sp>
        </mc:Fallback>
      </mc:AlternateContent>
      <p:sp>
        <p:nvSpPr>
          <p:cNvPr id="15" name="TextBox 14"/>
          <p:cNvSpPr txBox="1"/>
          <p:nvPr/>
        </p:nvSpPr>
        <p:spPr>
          <a:xfrm>
            <a:off x="386458" y="2437957"/>
            <a:ext cx="2682337" cy="369332"/>
          </a:xfrm>
          <a:prstGeom prst="rect">
            <a:avLst/>
          </a:prstGeom>
          <a:noFill/>
        </p:spPr>
        <p:txBody>
          <a:bodyPr wrap="none" rtlCol="0">
            <a:spAutoFit/>
          </a:bodyPr>
          <a:lstStyle/>
          <a:p>
            <a:r>
              <a:rPr lang="en-US" dirty="0">
                <a:latin typeface="+mj-lt"/>
              </a:rPr>
              <a:t>Momentum and Continuity:</a:t>
            </a:r>
          </a:p>
        </p:txBody>
      </p:sp>
      <p:sp>
        <p:nvSpPr>
          <p:cNvPr id="16" name="TextBox 15"/>
          <p:cNvSpPr txBox="1"/>
          <p:nvPr/>
        </p:nvSpPr>
        <p:spPr>
          <a:xfrm>
            <a:off x="386458" y="3393344"/>
            <a:ext cx="1774845" cy="369332"/>
          </a:xfrm>
          <a:prstGeom prst="rect">
            <a:avLst/>
          </a:prstGeom>
          <a:noFill/>
        </p:spPr>
        <p:txBody>
          <a:bodyPr wrap="none" rtlCol="0">
            <a:spAutoFit/>
          </a:bodyPr>
          <a:lstStyle/>
          <a:p>
            <a:r>
              <a:rPr lang="en-US">
                <a:latin typeface="+mj-lt"/>
              </a:rPr>
              <a:t>Nodal Projection:</a:t>
            </a:r>
            <a:endParaRPr lang="en-US" dirty="0">
              <a:latin typeface="+mj-lt"/>
            </a:endParaRPr>
          </a:p>
        </p:txBody>
      </p:sp>
      <mc:AlternateContent xmlns:mc="http://schemas.openxmlformats.org/markup-compatibility/2006" xmlns:a14="http://schemas.microsoft.com/office/drawing/2010/main">
        <mc:Choice Requires="a14">
          <p:sp>
            <p:nvSpPr>
              <p:cNvPr id="17" name="TextBox 16"/>
              <p:cNvSpPr txBox="1"/>
              <p:nvPr/>
            </p:nvSpPr>
            <p:spPr>
              <a:xfrm>
                <a:off x="5825287" y="2321028"/>
                <a:ext cx="222143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acc>
                        <m:accPr>
                          <m:chr m:val="̂"/>
                          <m:ctrlPr>
                            <a:rPr lang="mr-IN" i="1">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𝐺</m:t>
                      </m:r>
                      <m:sSup>
                        <m:sSupPr>
                          <m:ctrlPr>
                            <a:rPr lang="en-US" b="0"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sup>
                      </m:s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825287" y="2321028"/>
                <a:ext cx="2221432" cy="276999"/>
              </a:xfrm>
              <a:prstGeom prst="rect">
                <a:avLst/>
              </a:prstGeom>
              <a:blipFill>
                <a:blip r:embed="rId3"/>
                <a:stretch>
                  <a:fillRect t="-13043" b="-30435"/>
                </a:stretch>
              </a:blipFill>
            </p:spPr>
            <p:txBody>
              <a:bodyPr/>
              <a:lstStyle/>
              <a:p>
                <a:r>
                  <a:rPr lang="en-US">
                    <a:noFill/>
                  </a:rPr>
                  <a:t> </a:t>
                </a:r>
              </a:p>
            </p:txBody>
          </p:sp>
        </mc:Fallback>
      </mc:AlternateContent>
      <p:sp>
        <p:nvSpPr>
          <p:cNvPr id="19" name="Left Brace 18"/>
          <p:cNvSpPr/>
          <p:nvPr/>
        </p:nvSpPr>
        <p:spPr>
          <a:xfrm>
            <a:off x="5941873" y="2299050"/>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5862465" y="3320329"/>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sSup>
                        <m:sSupPr>
                          <m:ctrlPr>
                            <a:rPr lang="en-US" i="1" smtClean="0">
                              <a:latin typeface="Cambria Math" panose="02040503050406030204" pitchFamily="18" charset="0"/>
                            </a:rPr>
                          </m:ctrlPr>
                        </m:sSupPr>
                        <m:e>
                          <m:r>
                            <a:rPr lang="en-US" i="1">
                              <a:latin typeface="Cambria Math" charset="0"/>
                              <a:ea typeface="Cambria Math" charset="0"/>
                              <a:cs typeface="Cambria Math" charset="0"/>
                            </a:rPr>
                            <m:t>𝜏</m:t>
                          </m:r>
                          <m:r>
                            <a:rPr lang="en-US" b="0" i="1" smtClean="0">
                              <a:latin typeface="Cambria Math" charset="0"/>
                              <a:ea typeface="Cambria Math" charset="0"/>
                              <a:cs typeface="Cambria Math" charset="0"/>
                            </a:rPr>
                            <m:t>𝐺</m:t>
                          </m:r>
                          <m:r>
                            <a:rPr lang="en-US" b="0" i="1" smtClean="0">
                              <a:latin typeface="Cambria Math" charset="0"/>
                              <a:ea typeface="Cambria Math" charset="0"/>
                              <a:cs typeface="Cambria Math" charset="0"/>
                            </a:rPr>
                            <m:t>(</m:t>
                          </m:r>
                          <m:r>
                            <a:rPr lang="en-US" b="0" i="1" smtClean="0">
                              <a:latin typeface="Cambria Math" charset="0"/>
                            </a:rPr>
                            <m:t>𝑝</m:t>
                          </m:r>
                        </m:e>
                        <m:sup>
                          <m:r>
                            <a:rPr lang="en-US" b="0" i="1" smtClean="0">
                              <a:latin typeface="Cambria Math" charset="0"/>
                            </a:rPr>
                            <m:t>𝑛</m:t>
                          </m:r>
                          <m:r>
                            <a:rPr lang="en-US" b="0" i="1" smtClean="0">
                              <a:latin typeface="Cambria Math" charset="0"/>
                            </a:rPr>
                            <m:t>+1</m:t>
                          </m:r>
                        </m:sup>
                      </m:s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sup>
                      </m:sSup>
                      <m:r>
                        <a:rPr lang="en-US" b="0" i="1" smtClean="0">
                          <a:latin typeface="Cambria Math"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862465" y="3320329"/>
                <a:ext cx="2907510" cy="276999"/>
              </a:xfrm>
              <a:prstGeom prst="rect">
                <a:avLst/>
              </a:prstGeom>
              <a:blipFill>
                <a:blip r:embed="rId4"/>
                <a:stretch>
                  <a:fillRect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862465" y="3621062"/>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b="0" i="1" smtClean="0">
                              <a:latin typeface="Cambria Math" charset="0"/>
                            </a:rPr>
                            <m:t>𝑝</m:t>
                          </m:r>
                        </m:e>
                      </m:acc>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862465" y="3621062"/>
                <a:ext cx="2907510" cy="276999"/>
              </a:xfrm>
              <a:prstGeom prst="rect">
                <a:avLst/>
              </a:prstGeom>
              <a:blipFill>
                <a:blip r:embed="rId5"/>
                <a:stretch>
                  <a:fillRect t="-13043" b="-21739"/>
                </a:stretch>
              </a:blipFill>
            </p:spPr>
            <p:txBody>
              <a:bodyPr/>
              <a:lstStyle/>
              <a:p>
                <a:r>
                  <a:rPr lang="en-US">
                    <a:noFill/>
                  </a:rPr>
                  <a:t> </a:t>
                </a:r>
              </a:p>
            </p:txBody>
          </p:sp>
        </mc:Fallback>
      </mc:AlternateContent>
      <p:sp>
        <p:nvSpPr>
          <p:cNvPr id="22" name="Left Brace 21"/>
          <p:cNvSpPr/>
          <p:nvPr/>
        </p:nvSpPr>
        <p:spPr>
          <a:xfrm>
            <a:off x="5487149" y="3181792"/>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1516807" y="4599159"/>
                <a:ext cx="5137230" cy="587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0" i="1" smtClean="0">
                                    <a:latin typeface="Cambria Math" charset="0"/>
                                  </a:rPr>
                                  <m:t>𝐴</m:t>
                                </m:r>
                              </m:e>
                              <m:e>
                                <m:r>
                                  <a:rPr lang="en-US" b="0" i="1" smtClean="0">
                                    <a:latin typeface="Cambria Math" charset="0"/>
                                  </a:rPr>
                                  <m:t>𝐺</m:t>
                                </m:r>
                              </m:e>
                            </m:mr>
                            <m:mr>
                              <m:e>
                                <m:r>
                                  <a:rPr lang="en-US" b="0" i="1" smtClean="0">
                                    <a:latin typeface="Cambria Math" charset="0"/>
                                  </a:rPr>
                                  <m:t>𝐷</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0" i="1" smtClean="0">
                                    <a:latin typeface="Cambria Math" charset="0"/>
                                  </a:rPr>
                                  <m:t>𝑓</m:t>
                                </m:r>
                              </m:e>
                            </m:mr>
                            <m:mr>
                              <m:e>
                                <m:r>
                                  <a:rPr lang="en-US" b="0" i="1" smtClean="0">
                                    <a:latin typeface="Cambria Math" panose="02040503050406030204" pitchFamily="18"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i="1">
                                        <a:latin typeface="Cambria Math" charset="0"/>
                                      </a:rPr>
                                      <m:t>𝐼</m:t>
                                    </m:r>
                                    <m:r>
                                      <a:rPr lang="en-US" i="1">
                                        <a:latin typeface="Cambria Math" charset="0"/>
                                      </a:rPr>
                                      <m:t>−</m:t>
                                    </m:r>
                                    <m:r>
                                      <a:rPr lang="en-US" i="1">
                                        <a:latin typeface="Cambria Math" charset="0"/>
                                      </a:rPr>
                                      <m:t>𝐴</m:t>
                                    </m:r>
                                    <m:r>
                                      <a:rPr lang="en-US" i="1" smtClean="0">
                                        <a:latin typeface="Cambria Math" charset="0"/>
                                        <a:ea typeface="Cambria Math" charset="0"/>
                                        <a:cs typeface="Cambria Math" charset="0"/>
                                      </a:rPr>
                                      <m:t>𝜏</m:t>
                                    </m:r>
                                  </m:e>
                                </m:d>
                                <m:r>
                                  <m:rPr>
                                    <m:brk m:alnAt="7"/>
                                  </m:rPr>
                                  <a:rPr lang="en-US" b="0" i="1" smtClean="0">
                                    <a:latin typeface="Cambria Math" charset="0"/>
                                  </a:rPr>
                                  <m:t>𝐺</m:t>
                                </m:r>
                                <m:sSup>
                                  <m:sSupPr>
                                    <m:ctrlPr>
                                      <a:rPr lang="mr-IN" i="1">
                                        <a:latin typeface="Cambria Math" panose="02040503050406030204" pitchFamily="18" charset="0"/>
                                      </a:rPr>
                                    </m:ctrlPr>
                                  </m:sSupPr>
                                  <m:e>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r>
                              <m:e>
                                <m:r>
                                  <a:rPr lang="en-US" i="1">
                                    <a:latin typeface="Cambria Math" charset="0"/>
                                    <a:ea typeface="Cambria Math" charset="0"/>
                                    <a:cs typeface="Cambria Math" charset="0"/>
                                  </a:rPr>
                                  <m:t>𝜏</m:t>
                                </m:r>
                                <m:d>
                                  <m:dPr>
                                    <m:ctrlPr>
                                      <a:rPr lang="mr-IN" i="1">
                                        <a:latin typeface="Cambria Math" panose="02040503050406030204" pitchFamily="18" charset="0"/>
                                      </a:rPr>
                                    </m:ctrlPr>
                                  </m:dPr>
                                  <m:e>
                                    <m:r>
                                      <a:rPr lang="en-US" i="1">
                                        <a:latin typeface="Cambria Math" charset="0"/>
                                      </a:rPr>
                                      <m:t>𝐿</m:t>
                                    </m:r>
                                    <m:r>
                                      <a:rPr lang="en-US" i="1">
                                        <a:latin typeface="Cambria Math" charset="0"/>
                                      </a:rPr>
                                      <m:t>−</m:t>
                                    </m:r>
                                    <m:r>
                                      <a:rPr lang="en-US" i="1">
                                        <a:latin typeface="Cambria Math" charset="0"/>
                                      </a:rPr>
                                      <m:t>𝐷𝐺</m:t>
                                    </m:r>
                                  </m:e>
                                </m:d>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r>
                                      <a:rPr lang="en-US" b="0" i="1" smtClean="0">
                                        <a:latin typeface="Cambria Math" charset="0"/>
                                      </a:rPr>
                                      <m:t>+1</m:t>
                                    </m:r>
                                  </m:sup>
                                </m:sSup>
                              </m:e>
                            </m:mr>
                          </m:m>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1516807" y="4599159"/>
                <a:ext cx="5137230" cy="587853"/>
              </a:xfrm>
              <a:prstGeom prst="rect">
                <a:avLst/>
              </a:prstGeom>
              <a:blipFill>
                <a:blip r:embed="rId6"/>
                <a:stretch>
                  <a:fillRect b="-12766"/>
                </a:stretch>
              </a:blipFill>
            </p:spPr>
            <p:txBody>
              <a:bodyPr/>
              <a:lstStyle/>
              <a:p>
                <a:r>
                  <a:rPr lang="en-US">
                    <a:noFill/>
                  </a:rPr>
                  <a:t> </a:t>
                </a:r>
              </a:p>
            </p:txBody>
          </p:sp>
        </mc:Fallback>
      </mc:AlternateContent>
      <p:sp>
        <p:nvSpPr>
          <p:cNvPr id="48" name="TextBox 47"/>
          <p:cNvSpPr txBox="1"/>
          <p:nvPr/>
        </p:nvSpPr>
        <p:spPr>
          <a:xfrm>
            <a:off x="6964449" y="3875543"/>
            <a:ext cx="2262811" cy="1754326"/>
          </a:xfrm>
          <a:prstGeom prst="rect">
            <a:avLst/>
          </a:prstGeom>
          <a:noFill/>
        </p:spPr>
        <p:txBody>
          <a:bodyPr wrap="square" rtlCol="0">
            <a:spAutoFit/>
          </a:bodyPr>
          <a:lstStyle/>
          <a:p>
            <a:r>
              <a:rPr lang="en-US" dirty="0">
                <a:solidFill>
                  <a:schemeClr val="accent4"/>
                </a:solidFill>
                <a:latin typeface="+mj-lt"/>
              </a:rPr>
              <a:t>Examples:</a:t>
            </a:r>
          </a:p>
          <a:p>
            <a:pPr marL="285750" indent="-285750">
              <a:buFont typeface="Arial" charset="0"/>
              <a:buChar char="•"/>
            </a:pPr>
            <a:r>
              <a:rPr lang="en-US" dirty="0" err="1">
                <a:solidFill>
                  <a:schemeClr val="accent4"/>
                </a:solidFill>
                <a:latin typeface="+mj-lt"/>
              </a:rPr>
              <a:t>Rhie</a:t>
            </a:r>
            <a:r>
              <a:rPr lang="en-US" dirty="0">
                <a:solidFill>
                  <a:schemeClr val="accent4"/>
                </a:solidFill>
                <a:latin typeface="+mj-lt"/>
              </a:rPr>
              <a:t>-Chow (1983)</a:t>
            </a:r>
          </a:p>
          <a:p>
            <a:pPr marL="285750" indent="-285750">
              <a:buFont typeface="Arial" charset="0"/>
              <a:buChar char="•"/>
            </a:pPr>
            <a:r>
              <a:rPr lang="en-US" dirty="0" err="1">
                <a:solidFill>
                  <a:schemeClr val="accent4"/>
                </a:solidFill>
                <a:latin typeface="+mj-lt"/>
              </a:rPr>
              <a:t>Peric</a:t>
            </a:r>
            <a:r>
              <a:rPr lang="en-US" dirty="0">
                <a:solidFill>
                  <a:schemeClr val="accent4"/>
                </a:solidFill>
                <a:latin typeface="+mj-lt"/>
              </a:rPr>
              <a:t> (1985)</a:t>
            </a:r>
          </a:p>
          <a:p>
            <a:pPr marL="285750" indent="-285750">
              <a:buFont typeface="Arial" charset="0"/>
              <a:buChar char="•"/>
            </a:pPr>
            <a:r>
              <a:rPr lang="en-US" dirty="0">
                <a:solidFill>
                  <a:schemeClr val="accent4"/>
                </a:solidFill>
                <a:latin typeface="+mj-lt"/>
              </a:rPr>
              <a:t>Fine-scale momentum residual, PSPG</a:t>
            </a:r>
          </a:p>
        </p:txBody>
      </p:sp>
      <mc:AlternateContent xmlns:mc="http://schemas.openxmlformats.org/markup-compatibility/2006" xmlns:a14="http://schemas.microsoft.com/office/drawing/2010/main">
        <mc:Choice Requires="a14">
          <p:sp>
            <p:nvSpPr>
              <p:cNvPr id="26" name="TextBox 25"/>
              <p:cNvSpPr txBox="1"/>
              <p:nvPr/>
            </p:nvSpPr>
            <p:spPr>
              <a:xfrm>
                <a:off x="5632088" y="2691030"/>
                <a:ext cx="356271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632088" y="2691030"/>
                <a:ext cx="3562711" cy="276999"/>
              </a:xfrm>
              <a:prstGeom prst="rect">
                <a:avLst/>
              </a:prstGeom>
              <a:blipFill>
                <a:blip r:embed="rId7"/>
                <a:stretch>
                  <a:fillRect t="-13043"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52572" y="2356043"/>
                <a:ext cx="3968188" cy="5779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0" i="1" smtClean="0">
                                    <a:latin typeface="Cambria Math" charset="0"/>
                                  </a:rPr>
                                  <m:t>𝐴</m:t>
                                </m:r>
                              </m:e>
                              <m:e>
                                <m:r>
                                  <a:rPr lang="en-US" b="0" i="1" smtClean="0">
                                    <a:latin typeface="Cambria Math" charset="0"/>
                                  </a:rPr>
                                  <m:t>0</m:t>
                                </m:r>
                              </m:e>
                            </m:mr>
                            <m:mr>
                              <m:e>
                                <m:r>
                                  <a:rPr lang="en-US" b="0" i="1" smtClean="0">
                                    <a:latin typeface="Cambria Math" charset="0"/>
                                  </a:rPr>
                                  <m:t>𝐷</m:t>
                                </m:r>
                              </m:e>
                              <m:e>
                                <m:r>
                                  <a:rPr lang="en-US" b="0" i="1" smtClean="0">
                                    <a:latin typeface="Cambria Math" charset="0"/>
                                  </a:rPr>
                                  <m:t>−</m:t>
                                </m:r>
                                <m:r>
                                  <a:rPr lang="en-US" b="0" i="1" smtClean="0">
                                    <a:solidFill>
                                      <a:schemeClr val="accent4"/>
                                    </a:solidFill>
                                    <a:latin typeface="Cambria Math" charset="0"/>
                                    <a:ea typeface="Cambria Math" charset="0"/>
                                    <a:cs typeface="Cambria Math" charset="0"/>
                                  </a:rPr>
                                  <m:t>𝜏</m:t>
                                </m:r>
                                <m:r>
                                  <a:rPr lang="en-US" b="0" i="1" smtClean="0">
                                    <a:solidFill>
                                      <a:schemeClr val="accent4"/>
                                    </a:solidFill>
                                    <a:latin typeface="Cambria Math" charset="0"/>
                                    <a:ea typeface="Cambria Math" charset="0"/>
                                    <a:cs typeface="Cambria Math" charset="0"/>
                                  </a:rPr>
                                  <m:t>𝐿</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acc>
                                  <m:accPr>
                                    <m:chr m:val="̂"/>
                                    <m:ctrlPr>
                                      <a:rPr lang="mr-IN" i="1" smtClean="0">
                                        <a:latin typeface="Cambria Math" panose="02040503050406030204" pitchFamily="18" charset="0"/>
                                      </a:rPr>
                                    </m:ctrlPr>
                                  </m:accPr>
                                  <m:e>
                                    <m:r>
                                      <a:rPr lang="en-US" b="0" i="1" smtClean="0">
                                        <a:latin typeface="Cambria Math" charset="0"/>
                                      </a:rPr>
                                      <m:t>𝑢</m:t>
                                    </m:r>
                                  </m:e>
                                </m:acc>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acc>
                                  <m:accPr>
                                    <m:chr m:val="̂"/>
                                    <m:ctrlPr>
                                      <a:rPr lang="mr-IN" b="0" i="1" smtClean="0">
                                        <a:latin typeface="Cambria Math" panose="02040503050406030204" pitchFamily="18" charset="0"/>
                                      </a:rPr>
                                    </m:ctrlPr>
                                  </m:accPr>
                                  <m:e>
                                    <m:r>
                                      <a:rPr lang="en-US" b="0" i="1" smtClean="0">
                                        <a:latin typeface="Cambria Math" charset="0"/>
                                      </a:rPr>
                                      <m:t>𝑓</m:t>
                                    </m:r>
                                  </m:e>
                                </m:acc>
                              </m:e>
                            </m:mr>
                            <m:mr>
                              <m:e>
                                <m:r>
                                  <a:rPr lang="en-US" i="1">
                                    <a:latin typeface="Cambria Math" charset="0"/>
                                  </a:rPr>
                                  <m:t>−</m:t>
                                </m:r>
                                <m:r>
                                  <a:rPr lang="en-US" b="0" i="1" smtClean="0">
                                    <a:solidFill>
                                      <a:schemeClr val="accent4"/>
                                    </a:solidFill>
                                    <a:latin typeface="Cambria Math" charset="0"/>
                                  </a:rPr>
                                  <m:t>𝐷</m:t>
                                </m:r>
                                <m:r>
                                  <a:rPr lang="en-US" i="1" smtClean="0">
                                    <a:solidFill>
                                      <a:schemeClr val="accent4"/>
                                    </a:solidFill>
                                    <a:latin typeface="Cambria Math" charset="0"/>
                                    <a:ea typeface="Cambria Math" charset="0"/>
                                    <a:cs typeface="Cambria Math" charset="0"/>
                                  </a:rPr>
                                  <m:t>𝜏</m:t>
                                </m:r>
                                <m:r>
                                  <a:rPr lang="en-US" b="0" i="1" smtClean="0">
                                    <a:solidFill>
                                      <a:schemeClr val="accent4"/>
                                    </a:solidFill>
                                    <a:latin typeface="Cambria Math" charset="0"/>
                                    <a:ea typeface="Cambria Math" charset="0"/>
                                    <a:cs typeface="Cambria Math" charset="0"/>
                                  </a:rPr>
                                  <m:t>𝐺</m:t>
                                </m:r>
                                <m:sSup>
                                  <m:sSupPr>
                                    <m:ctrlPr>
                                      <a:rPr lang="en-US" i="1" smtClean="0">
                                        <a:solidFill>
                                          <a:schemeClr val="accent4"/>
                                        </a:solidFill>
                                        <a:latin typeface="Cambria Math" panose="02040503050406030204" pitchFamily="18" charset="0"/>
                                        <a:ea typeface="Cambria Math" charset="0"/>
                                        <a:cs typeface="Cambria Math" charset="0"/>
                                      </a:rPr>
                                    </m:ctrlPr>
                                  </m:sSupPr>
                                  <m:e>
                                    <m:r>
                                      <a:rPr lang="en-US" b="0" i="1" smtClean="0">
                                        <a:solidFill>
                                          <a:schemeClr val="accent4"/>
                                        </a:solidFill>
                                        <a:latin typeface="Cambria Math" charset="0"/>
                                        <a:ea typeface="Cambria Math" charset="0"/>
                                        <a:cs typeface="Cambria Math" charset="0"/>
                                      </a:rPr>
                                      <m:t>𝑝</m:t>
                                    </m:r>
                                  </m:e>
                                  <m:sup>
                                    <m:r>
                                      <a:rPr lang="en-US" b="0" i="1" smtClean="0">
                                        <a:solidFill>
                                          <a:schemeClr val="accent4"/>
                                        </a:solidFill>
                                        <a:latin typeface="Cambria Math" charset="0"/>
                                        <a:ea typeface="Cambria Math" charset="0"/>
                                        <a:cs typeface="Cambria Math" charset="0"/>
                                      </a:rPr>
                                      <m:t>𝑛</m:t>
                                    </m:r>
                                  </m:sup>
                                </m:sSup>
                              </m:e>
                            </m:mr>
                          </m:m>
                        </m:e>
                      </m: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52572" y="2356043"/>
                <a:ext cx="3968188" cy="577979"/>
              </a:xfrm>
              <a:prstGeom prst="rect">
                <a:avLst/>
              </a:prstGeom>
              <a:blipFill>
                <a:blip r:embed="rId8"/>
                <a:stretch>
                  <a:fillRect t="-10870" b="-10870"/>
                </a:stretch>
              </a:blipFill>
            </p:spPr>
            <p:txBody>
              <a:bodyPr/>
              <a:lstStyle/>
              <a:p>
                <a:r>
                  <a:rPr lang="en-US">
                    <a:noFill/>
                  </a:rPr>
                  <a:t> </a:t>
                </a:r>
              </a:p>
            </p:txBody>
          </p:sp>
        </mc:Fallback>
      </mc:AlternateContent>
    </p:spTree>
    <p:extLst>
      <p:ext uri="{BB962C8B-B14F-4D97-AF65-F5344CB8AC3E}">
        <p14:creationId xmlns:p14="http://schemas.microsoft.com/office/powerpoint/2010/main" val="387749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Coupling Details</a:t>
            </a:r>
          </a:p>
        </p:txBody>
      </p:sp>
      <p:sp>
        <p:nvSpPr>
          <p:cNvPr id="2" name="Slide Number Placeholder 1"/>
          <p:cNvSpPr>
            <a:spLocks noGrp="1"/>
          </p:cNvSpPr>
          <p:nvPr>
            <p:ph type="sldNum" sz="quarter" idx="4"/>
          </p:nvPr>
        </p:nvSpPr>
        <p:spPr/>
        <p:txBody>
          <a:bodyPr/>
          <a:lstStyle/>
          <a:p>
            <a:fld id="{4FAB73BC-B049-4115-A692-8D63A059BFB8}" type="slidenum">
              <a:rPr lang="en-US" smtClean="0"/>
              <a:pPr/>
              <a:t>9</a:t>
            </a:fld>
            <a:endParaRPr lang="en-US" dirty="0"/>
          </a:p>
        </p:txBody>
      </p:sp>
      <p:sp>
        <p:nvSpPr>
          <p:cNvPr id="5" name="Text Placeholder 4"/>
          <p:cNvSpPr>
            <a:spLocks noGrp="1"/>
          </p:cNvSpPr>
          <p:nvPr>
            <p:ph type="body" sz="quarter" idx="10"/>
          </p:nvPr>
        </p:nvSpPr>
        <p:spPr>
          <a:xfrm>
            <a:off x="615986" y="1441700"/>
            <a:ext cx="8123279" cy="3306153"/>
          </a:xfrm>
        </p:spPr>
        <p:txBody>
          <a:bodyPr>
            <a:normAutofit/>
          </a:bodyPr>
          <a:lstStyle/>
          <a:p>
            <a:pPr marL="231775" indent="-220663">
              <a:buFont typeface="Arial" charset="0"/>
              <a:buChar char="•"/>
            </a:pPr>
            <a:r>
              <a:rPr lang="en-US" dirty="0"/>
              <a:t>Eulerian solve is fully-implicit (BDF2); </a:t>
            </a:r>
            <a:r>
              <a:rPr lang="en-US" dirty="0" err="1"/>
              <a:t>Lagrangian</a:t>
            </a:r>
            <a:r>
              <a:rPr lang="en-US" dirty="0"/>
              <a:t> solve is explicit </a:t>
            </a:r>
          </a:p>
          <a:p>
            <a:pPr marL="451214" lvl="1" indent="-220663">
              <a:buFont typeface="Arial" charset="0"/>
              <a:buChar char="•"/>
            </a:pPr>
            <a:r>
              <a:rPr lang="en-US" dirty="0"/>
              <a:t>Multi-stage stiff ODE integrator with exact or approximate (FD-based) Jacobians</a:t>
            </a:r>
          </a:p>
          <a:p>
            <a:pPr marL="451214" lvl="1" indent="-220663">
              <a:buFont typeface="Arial" charset="0"/>
              <a:buChar char="•"/>
            </a:pPr>
            <a:r>
              <a:rPr lang="en-US" dirty="0"/>
              <a:t>For more gory details on implementation and verification, see the ASC Fuego theory manual: </a:t>
            </a:r>
            <a:r>
              <a:rPr lang="en-US" dirty="0">
                <a:hlinkClick r:id="rId2"/>
              </a:rPr>
              <a:t>https://prod-ng.sandia.gov/techlib-noauth/access-control.cgi/2017/1710407.pdf</a:t>
            </a:r>
            <a:r>
              <a:rPr lang="en-US" dirty="0"/>
              <a:t> </a:t>
            </a:r>
          </a:p>
        </p:txBody>
      </p:sp>
      <p:sp>
        <p:nvSpPr>
          <p:cNvPr id="29" name="TextBox 28">
            <a:extLst>
              <a:ext uri="{FF2B5EF4-FFF2-40B4-BE49-F238E27FC236}">
                <a16:creationId xmlns:a16="http://schemas.microsoft.com/office/drawing/2014/main" id="{55D5D4F4-5B02-9D40-A980-B57050D04C33}"/>
              </a:ext>
            </a:extLst>
          </p:cNvPr>
          <p:cNvSpPr txBox="1"/>
          <p:nvPr/>
        </p:nvSpPr>
        <p:spPr>
          <a:xfrm>
            <a:off x="644575" y="3957409"/>
            <a:ext cx="5394425" cy="369332"/>
          </a:xfrm>
          <a:prstGeom prst="rect">
            <a:avLst/>
          </a:prstGeom>
          <a:noFill/>
        </p:spPr>
        <p:txBody>
          <a:bodyPr wrap="none" rtlCol="0">
            <a:spAutoFit/>
          </a:bodyPr>
          <a:lstStyle/>
          <a:p>
            <a:r>
              <a:rPr lang="en-US" dirty="0"/>
              <a:t>Fluids Solve (allows for disparate mesh resolution)</a:t>
            </a:r>
          </a:p>
        </p:txBody>
      </p:sp>
      <p:sp>
        <p:nvSpPr>
          <p:cNvPr id="34" name="Line 2">
            <a:extLst>
              <a:ext uri="{FF2B5EF4-FFF2-40B4-BE49-F238E27FC236}">
                <a16:creationId xmlns:a16="http://schemas.microsoft.com/office/drawing/2014/main" id="{A182579D-5D2F-E54D-929D-131FC970368B}"/>
              </a:ext>
            </a:extLst>
          </p:cNvPr>
          <p:cNvSpPr>
            <a:spLocks noChangeShapeType="1"/>
          </p:cNvSpPr>
          <p:nvPr/>
        </p:nvSpPr>
        <p:spPr bwMode="auto">
          <a:xfrm>
            <a:off x="2713354" y="4568277"/>
            <a:ext cx="1923193" cy="25156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5" name="Line 3">
            <a:extLst>
              <a:ext uri="{FF2B5EF4-FFF2-40B4-BE49-F238E27FC236}">
                <a16:creationId xmlns:a16="http://schemas.microsoft.com/office/drawing/2014/main" id="{209A4447-1132-754A-B746-D9B06716CDEB}"/>
              </a:ext>
            </a:extLst>
          </p:cNvPr>
          <p:cNvSpPr>
            <a:spLocks noChangeShapeType="1"/>
          </p:cNvSpPr>
          <p:nvPr/>
        </p:nvSpPr>
        <p:spPr bwMode="auto">
          <a:xfrm>
            <a:off x="2703324" y="4576877"/>
            <a:ext cx="166743" cy="173189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6" name="Line 4">
            <a:extLst>
              <a:ext uri="{FF2B5EF4-FFF2-40B4-BE49-F238E27FC236}">
                <a16:creationId xmlns:a16="http://schemas.microsoft.com/office/drawing/2014/main" id="{CAD9A292-5431-C04A-85EA-A77358C70A79}"/>
              </a:ext>
            </a:extLst>
          </p:cNvPr>
          <p:cNvSpPr>
            <a:spLocks noChangeShapeType="1"/>
          </p:cNvSpPr>
          <p:nvPr/>
        </p:nvSpPr>
        <p:spPr bwMode="auto">
          <a:xfrm>
            <a:off x="2868814" y="6301250"/>
            <a:ext cx="1658660" cy="10857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 name="Line 5">
            <a:extLst>
              <a:ext uri="{FF2B5EF4-FFF2-40B4-BE49-F238E27FC236}">
                <a16:creationId xmlns:a16="http://schemas.microsoft.com/office/drawing/2014/main" id="{729AD1AE-0767-174C-8A6C-A318FB255371}"/>
              </a:ext>
            </a:extLst>
          </p:cNvPr>
          <p:cNvSpPr>
            <a:spLocks noChangeShapeType="1"/>
          </p:cNvSpPr>
          <p:nvPr/>
        </p:nvSpPr>
        <p:spPr bwMode="auto">
          <a:xfrm flipH="1">
            <a:off x="4518698" y="4835963"/>
            <a:ext cx="107819" cy="15813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8" name="Line 6">
            <a:extLst>
              <a:ext uri="{FF2B5EF4-FFF2-40B4-BE49-F238E27FC236}">
                <a16:creationId xmlns:a16="http://schemas.microsoft.com/office/drawing/2014/main" id="{AE2D3FE2-5EDA-7248-A923-FBDE1CDDC925}"/>
              </a:ext>
            </a:extLst>
          </p:cNvPr>
          <p:cNvSpPr>
            <a:spLocks noChangeShapeType="1"/>
          </p:cNvSpPr>
          <p:nvPr/>
        </p:nvSpPr>
        <p:spPr bwMode="auto">
          <a:xfrm>
            <a:off x="6336579" y="4722008"/>
            <a:ext cx="2576376" cy="3343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 name="Line 7">
            <a:extLst>
              <a:ext uri="{FF2B5EF4-FFF2-40B4-BE49-F238E27FC236}">
                <a16:creationId xmlns:a16="http://schemas.microsoft.com/office/drawing/2014/main" id="{69B48D32-0E5B-5648-A0FC-14E4552023D5}"/>
              </a:ext>
            </a:extLst>
          </p:cNvPr>
          <p:cNvSpPr>
            <a:spLocks noChangeShapeType="1"/>
          </p:cNvSpPr>
          <p:nvPr/>
        </p:nvSpPr>
        <p:spPr bwMode="auto">
          <a:xfrm>
            <a:off x="6326550" y="4730609"/>
            <a:ext cx="166743" cy="17318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0" name="Line 8">
            <a:extLst>
              <a:ext uri="{FF2B5EF4-FFF2-40B4-BE49-F238E27FC236}">
                <a16:creationId xmlns:a16="http://schemas.microsoft.com/office/drawing/2014/main" id="{BF3AE834-AEEA-2446-A5FC-3948DB16B10A}"/>
              </a:ext>
            </a:extLst>
          </p:cNvPr>
          <p:cNvSpPr>
            <a:spLocks noChangeShapeType="1"/>
          </p:cNvSpPr>
          <p:nvPr/>
        </p:nvSpPr>
        <p:spPr bwMode="auto">
          <a:xfrm>
            <a:off x="6503323" y="6479708"/>
            <a:ext cx="2487363" cy="6665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1" name="Line 9">
            <a:extLst>
              <a:ext uri="{FF2B5EF4-FFF2-40B4-BE49-F238E27FC236}">
                <a16:creationId xmlns:a16="http://schemas.microsoft.com/office/drawing/2014/main" id="{D7FD70B8-8C84-FA40-B098-A145F7643BC6}"/>
              </a:ext>
            </a:extLst>
          </p:cNvPr>
          <p:cNvSpPr>
            <a:spLocks noChangeShapeType="1"/>
          </p:cNvSpPr>
          <p:nvPr/>
        </p:nvSpPr>
        <p:spPr bwMode="auto">
          <a:xfrm>
            <a:off x="8884121" y="5056348"/>
            <a:ext cx="96535" cy="1498613"/>
          </a:xfrm>
          <a:prstGeom prst="line">
            <a:avLst/>
          </a:prstGeom>
          <a:noFill/>
          <a:ln w="38100">
            <a:solidFill>
              <a:schemeClr val="accent3">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2" name="Line 10">
            <a:extLst>
              <a:ext uri="{FF2B5EF4-FFF2-40B4-BE49-F238E27FC236}">
                <a16:creationId xmlns:a16="http://schemas.microsoft.com/office/drawing/2014/main" id="{08C9003C-5676-A649-8951-305F31A12CA4}"/>
              </a:ext>
            </a:extLst>
          </p:cNvPr>
          <p:cNvSpPr>
            <a:spLocks noChangeShapeType="1"/>
          </p:cNvSpPr>
          <p:nvPr/>
        </p:nvSpPr>
        <p:spPr bwMode="auto">
          <a:xfrm>
            <a:off x="6392996" y="5379936"/>
            <a:ext cx="2517452" cy="2590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3" name="Line 11">
            <a:extLst>
              <a:ext uri="{FF2B5EF4-FFF2-40B4-BE49-F238E27FC236}">
                <a16:creationId xmlns:a16="http://schemas.microsoft.com/office/drawing/2014/main" id="{B455B62C-21A7-064A-826A-8CFFCC5F653E}"/>
              </a:ext>
            </a:extLst>
          </p:cNvPr>
          <p:cNvSpPr>
            <a:spLocks noChangeShapeType="1"/>
          </p:cNvSpPr>
          <p:nvPr/>
        </p:nvSpPr>
        <p:spPr bwMode="auto">
          <a:xfrm>
            <a:off x="6470726" y="6091616"/>
            <a:ext cx="2468558" cy="1171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4" name="Line 12">
            <a:extLst>
              <a:ext uri="{FF2B5EF4-FFF2-40B4-BE49-F238E27FC236}">
                <a16:creationId xmlns:a16="http://schemas.microsoft.com/office/drawing/2014/main" id="{2AF1980B-E4BC-634D-A046-0089739C073E}"/>
              </a:ext>
            </a:extLst>
          </p:cNvPr>
          <p:cNvSpPr>
            <a:spLocks noChangeShapeType="1"/>
          </p:cNvSpPr>
          <p:nvPr/>
        </p:nvSpPr>
        <p:spPr bwMode="auto">
          <a:xfrm>
            <a:off x="7046180" y="4811237"/>
            <a:ext cx="273309" cy="17071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5" name="Line 13">
            <a:extLst>
              <a:ext uri="{FF2B5EF4-FFF2-40B4-BE49-F238E27FC236}">
                <a16:creationId xmlns:a16="http://schemas.microsoft.com/office/drawing/2014/main" id="{B21CF5FC-69D3-B34A-BB7D-2CEF408FB242}"/>
              </a:ext>
            </a:extLst>
          </p:cNvPr>
          <p:cNvSpPr>
            <a:spLocks noChangeShapeType="1"/>
          </p:cNvSpPr>
          <p:nvPr/>
        </p:nvSpPr>
        <p:spPr bwMode="auto">
          <a:xfrm>
            <a:off x="8071716" y="4944543"/>
            <a:ext cx="253250" cy="160719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6" name="Line 14">
            <a:extLst>
              <a:ext uri="{FF2B5EF4-FFF2-40B4-BE49-F238E27FC236}">
                <a16:creationId xmlns:a16="http://schemas.microsoft.com/office/drawing/2014/main" id="{429BFAA2-FFFE-FC45-AC14-06B060C2B5F3}"/>
              </a:ext>
            </a:extLst>
          </p:cNvPr>
          <p:cNvSpPr>
            <a:spLocks noChangeShapeType="1"/>
          </p:cNvSpPr>
          <p:nvPr/>
        </p:nvSpPr>
        <p:spPr bwMode="auto">
          <a:xfrm>
            <a:off x="2792337" y="5497116"/>
            <a:ext cx="1775255" cy="1171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7" name="Line 15">
            <a:extLst>
              <a:ext uri="{FF2B5EF4-FFF2-40B4-BE49-F238E27FC236}">
                <a16:creationId xmlns:a16="http://schemas.microsoft.com/office/drawing/2014/main" id="{D3AE75C7-960A-084E-BB13-A3A75612EBA8}"/>
              </a:ext>
            </a:extLst>
          </p:cNvPr>
          <p:cNvSpPr>
            <a:spLocks noChangeShapeType="1"/>
          </p:cNvSpPr>
          <p:nvPr/>
        </p:nvSpPr>
        <p:spPr bwMode="auto">
          <a:xfrm flipH="1">
            <a:off x="3582175" y="4727384"/>
            <a:ext cx="165490" cy="8363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8" name="Line 16">
            <a:extLst>
              <a:ext uri="{FF2B5EF4-FFF2-40B4-BE49-F238E27FC236}">
                <a16:creationId xmlns:a16="http://schemas.microsoft.com/office/drawing/2014/main" id="{9FE80AFD-8B83-E448-A2CC-5B33D802B91D}"/>
              </a:ext>
            </a:extLst>
          </p:cNvPr>
          <p:cNvSpPr>
            <a:spLocks noChangeShapeType="1"/>
          </p:cNvSpPr>
          <p:nvPr/>
        </p:nvSpPr>
        <p:spPr bwMode="auto">
          <a:xfrm>
            <a:off x="3592205" y="5547643"/>
            <a:ext cx="155460" cy="8202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9" name="Line 17">
            <a:extLst>
              <a:ext uri="{FF2B5EF4-FFF2-40B4-BE49-F238E27FC236}">
                <a16:creationId xmlns:a16="http://schemas.microsoft.com/office/drawing/2014/main" id="{37674F92-A565-DE49-97DB-713A7F37AC86}"/>
              </a:ext>
            </a:extLst>
          </p:cNvPr>
          <p:cNvSpPr>
            <a:spLocks noChangeShapeType="1"/>
          </p:cNvSpPr>
          <p:nvPr/>
        </p:nvSpPr>
        <p:spPr bwMode="auto">
          <a:xfrm flipH="1">
            <a:off x="3337702" y="5580970"/>
            <a:ext cx="254503" cy="309613"/>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0" name="Line 18">
            <a:extLst>
              <a:ext uri="{FF2B5EF4-FFF2-40B4-BE49-F238E27FC236}">
                <a16:creationId xmlns:a16="http://schemas.microsoft.com/office/drawing/2014/main" id="{3CEB79CF-81A3-F242-9357-A5FC6027AFE5}"/>
              </a:ext>
            </a:extLst>
          </p:cNvPr>
          <p:cNvSpPr>
            <a:spLocks noChangeShapeType="1"/>
          </p:cNvSpPr>
          <p:nvPr/>
        </p:nvSpPr>
        <p:spPr bwMode="auto">
          <a:xfrm>
            <a:off x="2821173" y="5539043"/>
            <a:ext cx="507753" cy="326814"/>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1" name="Line 19">
            <a:extLst>
              <a:ext uri="{FF2B5EF4-FFF2-40B4-BE49-F238E27FC236}">
                <a16:creationId xmlns:a16="http://schemas.microsoft.com/office/drawing/2014/main" id="{0225A501-DA71-EB4A-836A-E17BF79C2C6C}"/>
              </a:ext>
            </a:extLst>
          </p:cNvPr>
          <p:cNvSpPr>
            <a:spLocks noChangeShapeType="1"/>
          </p:cNvSpPr>
          <p:nvPr/>
        </p:nvSpPr>
        <p:spPr bwMode="auto">
          <a:xfrm flipV="1">
            <a:off x="2888873" y="5890583"/>
            <a:ext cx="409963" cy="435393"/>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2" name="Line 20">
            <a:extLst>
              <a:ext uri="{FF2B5EF4-FFF2-40B4-BE49-F238E27FC236}">
                <a16:creationId xmlns:a16="http://schemas.microsoft.com/office/drawing/2014/main" id="{2350B677-2C55-BF43-9AC4-688C307B2DC4}"/>
              </a:ext>
            </a:extLst>
          </p:cNvPr>
          <p:cNvSpPr>
            <a:spLocks noChangeShapeType="1"/>
          </p:cNvSpPr>
          <p:nvPr/>
        </p:nvSpPr>
        <p:spPr bwMode="auto">
          <a:xfrm flipH="1" flipV="1">
            <a:off x="3298836" y="5848656"/>
            <a:ext cx="448829" cy="519247"/>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3" name="Line 21">
            <a:extLst>
              <a:ext uri="{FF2B5EF4-FFF2-40B4-BE49-F238E27FC236}">
                <a16:creationId xmlns:a16="http://schemas.microsoft.com/office/drawing/2014/main" id="{5EE44613-A9EB-924B-95ED-7B74B86F0F80}"/>
              </a:ext>
            </a:extLst>
          </p:cNvPr>
          <p:cNvSpPr>
            <a:spLocks noChangeShapeType="1"/>
          </p:cNvSpPr>
          <p:nvPr/>
        </p:nvSpPr>
        <p:spPr bwMode="auto">
          <a:xfrm>
            <a:off x="3337702" y="5923909"/>
            <a:ext cx="4636225" cy="0"/>
          </a:xfrm>
          <a:prstGeom prst="line">
            <a:avLst/>
          </a:prstGeom>
          <a:noFill/>
          <a:ln w="76200">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4" name="Line 24">
            <a:extLst>
              <a:ext uri="{FF2B5EF4-FFF2-40B4-BE49-F238E27FC236}">
                <a16:creationId xmlns:a16="http://schemas.microsoft.com/office/drawing/2014/main" id="{8385373F-0EE0-6141-AF97-423F602C37F3}"/>
              </a:ext>
            </a:extLst>
          </p:cNvPr>
          <p:cNvSpPr>
            <a:spLocks noChangeShapeType="1"/>
          </p:cNvSpPr>
          <p:nvPr/>
        </p:nvSpPr>
        <p:spPr bwMode="auto">
          <a:xfrm>
            <a:off x="7670528" y="4877890"/>
            <a:ext cx="440052" cy="165664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6" name="Line 25">
            <a:extLst>
              <a:ext uri="{FF2B5EF4-FFF2-40B4-BE49-F238E27FC236}">
                <a16:creationId xmlns:a16="http://schemas.microsoft.com/office/drawing/2014/main" id="{71D908A1-4D19-E84C-A719-4F67B6D579E2}"/>
              </a:ext>
            </a:extLst>
          </p:cNvPr>
          <p:cNvSpPr>
            <a:spLocks noChangeShapeType="1"/>
          </p:cNvSpPr>
          <p:nvPr/>
        </p:nvSpPr>
        <p:spPr bwMode="auto">
          <a:xfrm flipH="1">
            <a:off x="7270594" y="5563769"/>
            <a:ext cx="576707" cy="5525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7" name="Line 26">
            <a:extLst>
              <a:ext uri="{FF2B5EF4-FFF2-40B4-BE49-F238E27FC236}">
                <a16:creationId xmlns:a16="http://schemas.microsoft.com/office/drawing/2014/main" id="{51D8E52A-9C88-3F4D-A86E-F1FB8ECC96AE}"/>
              </a:ext>
            </a:extLst>
          </p:cNvPr>
          <p:cNvSpPr>
            <a:spLocks noChangeShapeType="1"/>
          </p:cNvSpPr>
          <p:nvPr/>
        </p:nvSpPr>
        <p:spPr bwMode="auto">
          <a:xfrm flipV="1">
            <a:off x="7943837" y="5572370"/>
            <a:ext cx="234444" cy="36766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 name="Line 27">
            <a:extLst>
              <a:ext uri="{FF2B5EF4-FFF2-40B4-BE49-F238E27FC236}">
                <a16:creationId xmlns:a16="http://schemas.microsoft.com/office/drawing/2014/main" id="{E5BFA3C3-0C92-0B4F-86B0-926A4C19427F}"/>
              </a:ext>
            </a:extLst>
          </p:cNvPr>
          <p:cNvSpPr>
            <a:spLocks noChangeShapeType="1"/>
          </p:cNvSpPr>
          <p:nvPr/>
        </p:nvSpPr>
        <p:spPr bwMode="auto">
          <a:xfrm>
            <a:off x="7943837" y="5932509"/>
            <a:ext cx="312174" cy="233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 name="Line 28">
            <a:extLst>
              <a:ext uri="{FF2B5EF4-FFF2-40B4-BE49-F238E27FC236}">
                <a16:creationId xmlns:a16="http://schemas.microsoft.com/office/drawing/2014/main" id="{26942064-3040-494C-99C3-DC09B892BBC4}"/>
              </a:ext>
            </a:extLst>
          </p:cNvPr>
          <p:cNvSpPr>
            <a:spLocks noChangeShapeType="1"/>
          </p:cNvSpPr>
          <p:nvPr/>
        </p:nvSpPr>
        <p:spPr bwMode="auto">
          <a:xfrm flipV="1">
            <a:off x="7300683" y="5957236"/>
            <a:ext cx="653184" cy="16770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0" name="Line 29">
            <a:extLst>
              <a:ext uri="{FF2B5EF4-FFF2-40B4-BE49-F238E27FC236}">
                <a16:creationId xmlns:a16="http://schemas.microsoft.com/office/drawing/2014/main" id="{5E40B98A-0157-A74E-9A0C-1DBD7B023CDB}"/>
              </a:ext>
            </a:extLst>
          </p:cNvPr>
          <p:cNvSpPr>
            <a:spLocks noChangeShapeType="1"/>
          </p:cNvSpPr>
          <p:nvPr/>
        </p:nvSpPr>
        <p:spPr bwMode="auto">
          <a:xfrm>
            <a:off x="2752218" y="5011196"/>
            <a:ext cx="1845463" cy="24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1" name="Line 30">
            <a:extLst>
              <a:ext uri="{FF2B5EF4-FFF2-40B4-BE49-F238E27FC236}">
                <a16:creationId xmlns:a16="http://schemas.microsoft.com/office/drawing/2014/main" id="{FAB254B4-D2E2-534E-938F-4B2EA46A1280}"/>
              </a:ext>
            </a:extLst>
          </p:cNvPr>
          <p:cNvSpPr>
            <a:spLocks noChangeShapeType="1"/>
          </p:cNvSpPr>
          <p:nvPr/>
        </p:nvSpPr>
        <p:spPr bwMode="auto">
          <a:xfrm flipV="1">
            <a:off x="3592205" y="5278882"/>
            <a:ext cx="995447" cy="2676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2" name="Line 31">
            <a:extLst>
              <a:ext uri="{FF2B5EF4-FFF2-40B4-BE49-F238E27FC236}">
                <a16:creationId xmlns:a16="http://schemas.microsoft.com/office/drawing/2014/main" id="{B41655FB-6087-1842-8526-608C9875C4EA}"/>
              </a:ext>
            </a:extLst>
          </p:cNvPr>
          <p:cNvSpPr>
            <a:spLocks noChangeShapeType="1"/>
          </p:cNvSpPr>
          <p:nvPr/>
        </p:nvSpPr>
        <p:spPr bwMode="auto">
          <a:xfrm>
            <a:off x="6627441" y="4760710"/>
            <a:ext cx="312174" cy="17404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3" name="Line 32">
            <a:extLst>
              <a:ext uri="{FF2B5EF4-FFF2-40B4-BE49-F238E27FC236}">
                <a16:creationId xmlns:a16="http://schemas.microsoft.com/office/drawing/2014/main" id="{C8B533C5-19AF-4D44-B398-47F341753984}"/>
              </a:ext>
            </a:extLst>
          </p:cNvPr>
          <p:cNvSpPr>
            <a:spLocks noChangeShapeType="1"/>
          </p:cNvSpPr>
          <p:nvPr/>
        </p:nvSpPr>
        <p:spPr bwMode="auto">
          <a:xfrm>
            <a:off x="6362907" y="5028396"/>
            <a:ext cx="2527482" cy="34293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4" name="Line 33">
            <a:extLst>
              <a:ext uri="{FF2B5EF4-FFF2-40B4-BE49-F238E27FC236}">
                <a16:creationId xmlns:a16="http://schemas.microsoft.com/office/drawing/2014/main" id="{4BF5EB9C-E820-B446-9A2D-948F0C45CF62}"/>
              </a:ext>
            </a:extLst>
          </p:cNvPr>
          <p:cNvSpPr>
            <a:spLocks noChangeShapeType="1"/>
          </p:cNvSpPr>
          <p:nvPr/>
        </p:nvSpPr>
        <p:spPr bwMode="auto">
          <a:xfrm>
            <a:off x="3678711" y="5111175"/>
            <a:ext cx="3767402" cy="218235"/>
          </a:xfrm>
          <a:prstGeom prst="line">
            <a:avLst/>
          </a:prstGeom>
          <a:noFill/>
          <a:ln w="571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5" name="Line 34">
            <a:extLst>
              <a:ext uri="{FF2B5EF4-FFF2-40B4-BE49-F238E27FC236}">
                <a16:creationId xmlns:a16="http://schemas.microsoft.com/office/drawing/2014/main" id="{912830CA-4BCD-E445-804B-2C29508F8655}"/>
              </a:ext>
            </a:extLst>
          </p:cNvPr>
          <p:cNvSpPr>
            <a:spLocks noChangeShapeType="1"/>
          </p:cNvSpPr>
          <p:nvPr/>
        </p:nvSpPr>
        <p:spPr bwMode="auto">
          <a:xfrm flipH="1">
            <a:off x="7517576" y="5240180"/>
            <a:ext cx="244473" cy="5052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6" name="Line 35">
            <a:extLst>
              <a:ext uri="{FF2B5EF4-FFF2-40B4-BE49-F238E27FC236}">
                <a16:creationId xmlns:a16="http://schemas.microsoft.com/office/drawing/2014/main" id="{F2508E8C-38A1-F143-951F-82240CBEA41E}"/>
              </a:ext>
            </a:extLst>
          </p:cNvPr>
          <p:cNvSpPr>
            <a:spLocks noChangeShapeType="1"/>
          </p:cNvSpPr>
          <p:nvPr/>
        </p:nvSpPr>
        <p:spPr bwMode="auto">
          <a:xfrm>
            <a:off x="7117641" y="5173527"/>
            <a:ext cx="391158" cy="9245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7" name="Line 36">
            <a:extLst>
              <a:ext uri="{FF2B5EF4-FFF2-40B4-BE49-F238E27FC236}">
                <a16:creationId xmlns:a16="http://schemas.microsoft.com/office/drawing/2014/main" id="{B0543F52-7D22-6342-A8C6-5F4A68BD3A5E}"/>
              </a:ext>
            </a:extLst>
          </p:cNvPr>
          <p:cNvSpPr>
            <a:spLocks noChangeShapeType="1"/>
          </p:cNvSpPr>
          <p:nvPr/>
        </p:nvSpPr>
        <p:spPr bwMode="auto">
          <a:xfrm flipV="1">
            <a:off x="7156507" y="5290708"/>
            <a:ext cx="322203" cy="19243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8" name="Line 37">
            <a:extLst>
              <a:ext uri="{FF2B5EF4-FFF2-40B4-BE49-F238E27FC236}">
                <a16:creationId xmlns:a16="http://schemas.microsoft.com/office/drawing/2014/main" id="{209DE749-3CA1-8C4F-951F-FF69D5F1F3C8}"/>
              </a:ext>
            </a:extLst>
          </p:cNvPr>
          <p:cNvSpPr>
            <a:spLocks noChangeShapeType="1"/>
          </p:cNvSpPr>
          <p:nvPr/>
        </p:nvSpPr>
        <p:spPr bwMode="auto">
          <a:xfrm flipH="1" flipV="1">
            <a:off x="7459905" y="5315433"/>
            <a:ext cx="330980" cy="2021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cxnSp>
        <p:nvCxnSpPr>
          <p:cNvPr id="74" name="Curved Connector 73">
            <a:extLst>
              <a:ext uri="{FF2B5EF4-FFF2-40B4-BE49-F238E27FC236}">
                <a16:creationId xmlns:a16="http://schemas.microsoft.com/office/drawing/2014/main" id="{65C22782-14DC-564A-890A-73A68244A11E}"/>
              </a:ext>
            </a:extLst>
          </p:cNvPr>
          <p:cNvCxnSpPr>
            <a:cxnSpLocks/>
          </p:cNvCxnSpPr>
          <p:nvPr/>
        </p:nvCxnSpPr>
        <p:spPr>
          <a:xfrm flipV="1">
            <a:off x="6925170" y="5158868"/>
            <a:ext cx="1972414" cy="1295226"/>
          </a:xfrm>
          <a:prstGeom prst="curvedConnector3">
            <a:avLst>
              <a:gd name="adj1" fmla="val 50000"/>
            </a:avLst>
          </a:prstGeom>
          <a:ln w="25400">
            <a:solidFill>
              <a:srgbClr val="00ACD9"/>
            </a:solidFill>
            <a:prstDash val="sys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A25E847-C58C-714C-996F-BCCBE19CCC5D}"/>
              </a:ext>
            </a:extLst>
          </p:cNvPr>
          <p:cNvSpPr txBox="1"/>
          <p:nvPr/>
        </p:nvSpPr>
        <p:spPr>
          <a:xfrm>
            <a:off x="4815074" y="6056643"/>
            <a:ext cx="1422184" cy="369332"/>
          </a:xfrm>
          <a:prstGeom prst="rect">
            <a:avLst/>
          </a:prstGeom>
          <a:noFill/>
        </p:spPr>
        <p:txBody>
          <a:bodyPr wrap="none" rtlCol="0">
            <a:spAutoFit/>
          </a:bodyPr>
          <a:lstStyle/>
          <a:p>
            <a:r>
              <a:rPr lang="en-US" dirty="0"/>
              <a:t>Fluids fields</a:t>
            </a:r>
          </a:p>
        </p:txBody>
      </p:sp>
      <p:sp>
        <p:nvSpPr>
          <p:cNvPr id="79" name="TextBox 78">
            <a:extLst>
              <a:ext uri="{FF2B5EF4-FFF2-40B4-BE49-F238E27FC236}">
                <a16:creationId xmlns:a16="http://schemas.microsoft.com/office/drawing/2014/main" id="{CD3F7897-ED71-4643-8DD2-4889EA988211}"/>
              </a:ext>
            </a:extLst>
          </p:cNvPr>
          <p:cNvSpPr txBox="1"/>
          <p:nvPr/>
        </p:nvSpPr>
        <p:spPr>
          <a:xfrm>
            <a:off x="4799602" y="4448718"/>
            <a:ext cx="1582184" cy="646331"/>
          </a:xfrm>
          <a:prstGeom prst="rect">
            <a:avLst/>
          </a:prstGeom>
          <a:noFill/>
        </p:spPr>
        <p:txBody>
          <a:bodyPr wrap="square" rtlCol="0">
            <a:spAutoFit/>
          </a:bodyPr>
          <a:lstStyle/>
          <a:p>
            <a:r>
              <a:rPr lang="en-US" dirty="0"/>
              <a:t>Eulerian source terms</a:t>
            </a:r>
          </a:p>
        </p:txBody>
      </p:sp>
      <p:sp>
        <p:nvSpPr>
          <p:cNvPr id="80" name="TextBox 79">
            <a:extLst>
              <a:ext uri="{FF2B5EF4-FFF2-40B4-BE49-F238E27FC236}">
                <a16:creationId xmlns:a16="http://schemas.microsoft.com/office/drawing/2014/main" id="{318AF310-A04D-394A-80DF-862D6A6EBE49}"/>
              </a:ext>
            </a:extLst>
          </p:cNvPr>
          <p:cNvSpPr txBox="1"/>
          <p:nvPr/>
        </p:nvSpPr>
        <p:spPr>
          <a:xfrm>
            <a:off x="6259520" y="3794533"/>
            <a:ext cx="2915903" cy="923330"/>
          </a:xfrm>
          <a:prstGeom prst="rect">
            <a:avLst/>
          </a:prstGeom>
          <a:noFill/>
        </p:spPr>
        <p:txBody>
          <a:bodyPr wrap="square" rtlCol="0">
            <a:spAutoFit/>
          </a:bodyPr>
          <a:lstStyle/>
          <a:p>
            <a:r>
              <a:rPr lang="en-US" dirty="0">
                <a:solidFill>
                  <a:schemeClr val="accent6"/>
                </a:solidFill>
              </a:rPr>
              <a:t>Droplet trajectory</a:t>
            </a:r>
          </a:p>
          <a:p>
            <a:r>
              <a:rPr lang="en-US" dirty="0">
                <a:solidFill>
                  <a:schemeClr val="accent6"/>
                </a:solidFill>
              </a:rPr>
              <a:t>accumulating mass, momentum, energy</a:t>
            </a:r>
          </a:p>
        </p:txBody>
      </p:sp>
      <p:sp>
        <p:nvSpPr>
          <p:cNvPr id="84" name="TextBox 83">
            <a:extLst>
              <a:ext uri="{FF2B5EF4-FFF2-40B4-BE49-F238E27FC236}">
                <a16:creationId xmlns:a16="http://schemas.microsoft.com/office/drawing/2014/main" id="{7DBAE6EE-4664-304F-AD39-7D7978933FA0}"/>
              </a:ext>
            </a:extLst>
          </p:cNvPr>
          <p:cNvSpPr txBox="1"/>
          <p:nvPr/>
        </p:nvSpPr>
        <p:spPr>
          <a:xfrm>
            <a:off x="76824" y="5577237"/>
            <a:ext cx="3053471" cy="1323439"/>
          </a:xfrm>
          <a:prstGeom prst="rect">
            <a:avLst/>
          </a:prstGeom>
          <a:noFill/>
        </p:spPr>
        <p:txBody>
          <a:bodyPr wrap="square" rtlCol="0">
            <a:spAutoFit/>
          </a:bodyPr>
          <a:lstStyle/>
          <a:p>
            <a:r>
              <a:rPr lang="en-US" sz="1600" dirty="0">
                <a:latin typeface="Courier" pitchFamily="2" charset="0"/>
              </a:rPr>
              <a:t>while (</a:t>
            </a:r>
            <a:r>
              <a:rPr lang="en-US" sz="1600" dirty="0" err="1">
                <a:latin typeface="Courier" pitchFamily="2" charset="0"/>
              </a:rPr>
              <a:t>pIsActive</a:t>
            </a:r>
            <a:r>
              <a:rPr lang="en-US" sz="1600" dirty="0">
                <a:latin typeface="Courier" pitchFamily="2" charset="0"/>
              </a:rPr>
              <a:t>) { 	</a:t>
            </a:r>
            <a:r>
              <a:rPr lang="en-US" sz="1600" dirty="0" err="1">
                <a:latin typeface="Courier" pitchFamily="2" charset="0"/>
              </a:rPr>
              <a:t>itegrateInElem</a:t>
            </a:r>
            <a:r>
              <a:rPr lang="en-US" sz="1600" dirty="0">
                <a:latin typeface="Courier" pitchFamily="2" charset="0"/>
              </a:rPr>
              <a:t>();</a:t>
            </a:r>
          </a:p>
          <a:p>
            <a:r>
              <a:rPr lang="en-US" sz="1600" dirty="0">
                <a:latin typeface="Courier" pitchFamily="2" charset="0"/>
              </a:rPr>
              <a:t>	</a:t>
            </a:r>
            <a:r>
              <a:rPr lang="en-US" sz="1600" dirty="0" err="1">
                <a:latin typeface="Courier" pitchFamily="2" charset="0"/>
              </a:rPr>
              <a:t>faceElemConnect</a:t>
            </a:r>
            <a:r>
              <a:rPr lang="en-US" sz="1600" dirty="0">
                <a:latin typeface="Courier" pitchFamily="2" charset="0"/>
              </a:rPr>
              <a:t>();</a:t>
            </a:r>
          </a:p>
          <a:p>
            <a:r>
              <a:rPr lang="en-US" sz="1600" dirty="0">
                <a:latin typeface="Courier" pitchFamily="2" charset="0"/>
              </a:rPr>
              <a:t> 	communicate();</a:t>
            </a:r>
          </a:p>
          <a:p>
            <a:r>
              <a:rPr lang="en-US" sz="1600" dirty="0">
                <a:latin typeface="Courier" pitchFamily="2" charset="0"/>
              </a:rPr>
              <a:t>} </a:t>
            </a:r>
            <a:r>
              <a:rPr lang="en-US" sz="1600" dirty="0" err="1">
                <a:latin typeface="Courier" pitchFamily="2" charset="0"/>
              </a:rPr>
              <a:t>load_balance</a:t>
            </a:r>
            <a:r>
              <a:rPr lang="en-US" sz="1600" dirty="0">
                <a:latin typeface="Courier" pitchFamily="2" charset="0"/>
              </a:rPr>
              <a:t>();</a:t>
            </a:r>
          </a:p>
        </p:txBody>
      </p:sp>
      <p:sp>
        <p:nvSpPr>
          <p:cNvPr id="85" name="TextBox 84">
            <a:extLst>
              <a:ext uri="{FF2B5EF4-FFF2-40B4-BE49-F238E27FC236}">
                <a16:creationId xmlns:a16="http://schemas.microsoft.com/office/drawing/2014/main" id="{45BA938C-1FAF-6841-9EA5-19599025C16F}"/>
              </a:ext>
            </a:extLst>
          </p:cNvPr>
          <p:cNvSpPr txBox="1"/>
          <p:nvPr/>
        </p:nvSpPr>
        <p:spPr>
          <a:xfrm>
            <a:off x="2909165" y="6550153"/>
            <a:ext cx="1366080" cy="369332"/>
          </a:xfrm>
          <a:prstGeom prst="rect">
            <a:avLst/>
          </a:prstGeom>
          <a:noFill/>
        </p:spPr>
        <p:txBody>
          <a:bodyPr wrap="none" rtlCol="0">
            <a:spAutoFit/>
          </a:bodyPr>
          <a:lstStyle/>
          <a:p>
            <a:r>
              <a:rPr lang="en-US" dirty="0"/>
              <a:t>Fluids Mesh</a:t>
            </a:r>
          </a:p>
        </p:txBody>
      </p:sp>
      <p:sp>
        <p:nvSpPr>
          <p:cNvPr id="86" name="TextBox 85">
            <a:extLst>
              <a:ext uri="{FF2B5EF4-FFF2-40B4-BE49-F238E27FC236}">
                <a16:creationId xmlns:a16="http://schemas.microsoft.com/office/drawing/2014/main" id="{818BF100-0606-4044-A4DA-99D601B25B26}"/>
              </a:ext>
            </a:extLst>
          </p:cNvPr>
          <p:cNvSpPr txBox="1"/>
          <p:nvPr/>
        </p:nvSpPr>
        <p:spPr>
          <a:xfrm>
            <a:off x="6823253" y="6537169"/>
            <a:ext cx="1557221" cy="369332"/>
          </a:xfrm>
          <a:prstGeom prst="rect">
            <a:avLst/>
          </a:prstGeom>
          <a:noFill/>
        </p:spPr>
        <p:txBody>
          <a:bodyPr wrap="none" rtlCol="0">
            <a:spAutoFit/>
          </a:bodyPr>
          <a:lstStyle/>
          <a:p>
            <a:r>
              <a:rPr lang="en-US" dirty="0"/>
              <a:t>Particle Mesh</a:t>
            </a:r>
          </a:p>
        </p:txBody>
      </p:sp>
      <p:sp>
        <p:nvSpPr>
          <p:cNvPr id="87" name="Oval 86">
            <a:extLst>
              <a:ext uri="{FF2B5EF4-FFF2-40B4-BE49-F238E27FC236}">
                <a16:creationId xmlns:a16="http://schemas.microsoft.com/office/drawing/2014/main" id="{E7B39571-548E-214F-8DFE-DA844E91A0E7}"/>
              </a:ext>
            </a:extLst>
          </p:cNvPr>
          <p:cNvSpPr/>
          <p:nvPr/>
        </p:nvSpPr>
        <p:spPr>
          <a:xfrm>
            <a:off x="6833002" y="6367903"/>
            <a:ext cx="182880" cy="18288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2C67B2D9-7EF4-3347-8831-FFC0FFF80DBC}"/>
              </a:ext>
            </a:extLst>
          </p:cNvPr>
          <p:cNvSpPr/>
          <p:nvPr/>
        </p:nvSpPr>
        <p:spPr>
          <a:xfrm>
            <a:off x="7809859" y="5830759"/>
            <a:ext cx="137160" cy="13716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C5B2741-92F8-9A43-9D82-9C3920FF244B}"/>
              </a:ext>
            </a:extLst>
          </p:cNvPr>
          <p:cNvSpPr/>
          <p:nvPr/>
        </p:nvSpPr>
        <p:spPr>
          <a:xfrm>
            <a:off x="8769228" y="5096239"/>
            <a:ext cx="91440" cy="9144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FF8C071E-68D5-5442-AE8A-1C7F2D68C152}"/>
              </a:ext>
            </a:extLst>
          </p:cNvPr>
          <p:cNvSpPr txBox="1"/>
          <p:nvPr/>
        </p:nvSpPr>
        <p:spPr>
          <a:xfrm>
            <a:off x="7046180" y="3238315"/>
            <a:ext cx="2108269" cy="369332"/>
          </a:xfrm>
          <a:prstGeom prst="rect">
            <a:avLst/>
          </a:prstGeom>
          <a:noFill/>
        </p:spPr>
        <p:txBody>
          <a:bodyPr wrap="none" rtlCol="0">
            <a:spAutoFit/>
          </a:bodyPr>
          <a:lstStyle/>
          <a:p>
            <a:r>
              <a:rPr lang="en-US" dirty="0"/>
              <a:t>Stick/pass/bounce</a:t>
            </a:r>
          </a:p>
        </p:txBody>
      </p:sp>
      <p:sp>
        <p:nvSpPr>
          <p:cNvPr id="91" name="Line 33">
            <a:extLst>
              <a:ext uri="{FF2B5EF4-FFF2-40B4-BE49-F238E27FC236}">
                <a16:creationId xmlns:a16="http://schemas.microsoft.com/office/drawing/2014/main" id="{E42D2FE6-E7CE-AA43-9866-9B53C2C67C59}"/>
              </a:ext>
            </a:extLst>
          </p:cNvPr>
          <p:cNvSpPr>
            <a:spLocks noChangeShapeType="1"/>
          </p:cNvSpPr>
          <p:nvPr/>
        </p:nvSpPr>
        <p:spPr bwMode="auto">
          <a:xfrm flipH="1" flipV="1">
            <a:off x="8546193" y="3552889"/>
            <a:ext cx="336979" cy="1471066"/>
          </a:xfrm>
          <a:prstGeom prst="line">
            <a:avLst/>
          </a:prstGeom>
          <a:noFill/>
          <a:ln w="57150">
            <a:solidFill>
              <a:schemeClr val="accent3"/>
            </a:solidFill>
            <a:prstDash val="sys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dirty="0"/>
          </a:p>
        </p:txBody>
      </p:sp>
      <p:sp>
        <p:nvSpPr>
          <p:cNvPr id="69" name="TextBox 68">
            <a:extLst>
              <a:ext uri="{FF2B5EF4-FFF2-40B4-BE49-F238E27FC236}">
                <a16:creationId xmlns:a16="http://schemas.microsoft.com/office/drawing/2014/main" id="{6DC8378E-6D69-FE4D-A2A5-2149052192B5}"/>
              </a:ext>
            </a:extLst>
          </p:cNvPr>
          <p:cNvSpPr txBox="1"/>
          <p:nvPr/>
        </p:nvSpPr>
        <p:spPr>
          <a:xfrm>
            <a:off x="183293" y="2605511"/>
            <a:ext cx="6287362" cy="369332"/>
          </a:xfrm>
          <a:prstGeom prst="rect">
            <a:avLst/>
          </a:prstGeom>
          <a:noFill/>
        </p:spPr>
        <p:txBody>
          <a:bodyPr wrap="none" rtlCol="0">
            <a:spAutoFit/>
          </a:bodyPr>
          <a:lstStyle/>
          <a:p>
            <a:r>
              <a:rPr lang="en-US" dirty="0" err="1"/>
              <a:t>Lagrangian</a:t>
            </a:r>
            <a:r>
              <a:rPr lang="en-US" dirty="0"/>
              <a:t> Advance (interpolation in time for fluids state) </a:t>
            </a:r>
          </a:p>
        </p:txBody>
      </p:sp>
      <p:cxnSp>
        <p:nvCxnSpPr>
          <p:cNvPr id="70" name="Straight Connector 69">
            <a:extLst>
              <a:ext uri="{FF2B5EF4-FFF2-40B4-BE49-F238E27FC236}">
                <a16:creationId xmlns:a16="http://schemas.microsoft.com/office/drawing/2014/main" id="{6D0DEABB-A755-E64B-9C63-98F74618177F}"/>
              </a:ext>
            </a:extLst>
          </p:cNvPr>
          <p:cNvCxnSpPr>
            <a:cxnSpLocks/>
            <a:endCxn id="75" idx="6"/>
          </p:cNvCxnSpPr>
          <p:nvPr/>
        </p:nvCxnSpPr>
        <p:spPr>
          <a:xfrm>
            <a:off x="496065" y="3207901"/>
            <a:ext cx="5607921" cy="1025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25641483-B2CC-6F49-903D-BC66A36CCE93}"/>
              </a:ext>
            </a:extLst>
          </p:cNvPr>
          <p:cNvSpPr/>
          <p:nvPr/>
        </p:nvSpPr>
        <p:spPr>
          <a:xfrm>
            <a:off x="374754" y="312671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729BECCA-6AD1-9248-B2FD-50ACA00A5719}"/>
              </a:ext>
            </a:extLst>
          </p:cNvPr>
          <p:cNvSpPr/>
          <p:nvPr/>
        </p:nvSpPr>
        <p:spPr>
          <a:xfrm>
            <a:off x="2223538" y="312671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1ED66A93-0535-884D-8691-182FC58C9E7C}"/>
              </a:ext>
            </a:extLst>
          </p:cNvPr>
          <p:cNvSpPr/>
          <p:nvPr/>
        </p:nvSpPr>
        <p:spPr>
          <a:xfrm>
            <a:off x="4072322" y="312671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9A7D9943-6CC3-A142-8EFB-F6FE61F535C6}"/>
              </a:ext>
            </a:extLst>
          </p:cNvPr>
          <p:cNvSpPr/>
          <p:nvPr/>
        </p:nvSpPr>
        <p:spPr>
          <a:xfrm>
            <a:off x="5921106" y="312671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06553868-DEAE-5248-B714-60026D08FFB9}"/>
              </a:ext>
            </a:extLst>
          </p:cNvPr>
          <p:cNvSpPr txBox="1"/>
          <p:nvPr/>
        </p:nvSpPr>
        <p:spPr>
          <a:xfrm>
            <a:off x="330103" y="3426136"/>
            <a:ext cx="332142" cy="369332"/>
          </a:xfrm>
          <a:prstGeom prst="rect">
            <a:avLst/>
          </a:prstGeom>
          <a:noFill/>
        </p:spPr>
        <p:txBody>
          <a:bodyPr wrap="none" rtlCol="0">
            <a:spAutoFit/>
          </a:bodyPr>
          <a:lstStyle/>
          <a:p>
            <a:r>
              <a:rPr lang="en-US" dirty="0"/>
              <a:t>N</a:t>
            </a:r>
          </a:p>
        </p:txBody>
      </p:sp>
      <p:sp>
        <p:nvSpPr>
          <p:cNvPr id="77" name="TextBox 76">
            <a:extLst>
              <a:ext uri="{FF2B5EF4-FFF2-40B4-BE49-F238E27FC236}">
                <a16:creationId xmlns:a16="http://schemas.microsoft.com/office/drawing/2014/main" id="{D1F9990E-1DBE-AF49-A085-0321500A1BEE}"/>
              </a:ext>
            </a:extLst>
          </p:cNvPr>
          <p:cNvSpPr txBox="1"/>
          <p:nvPr/>
        </p:nvSpPr>
        <p:spPr>
          <a:xfrm>
            <a:off x="1975839" y="3426136"/>
            <a:ext cx="575799" cy="369332"/>
          </a:xfrm>
          <a:prstGeom prst="rect">
            <a:avLst/>
          </a:prstGeom>
          <a:noFill/>
        </p:spPr>
        <p:txBody>
          <a:bodyPr wrap="none" rtlCol="0">
            <a:spAutoFit/>
          </a:bodyPr>
          <a:lstStyle/>
          <a:p>
            <a:r>
              <a:rPr lang="en-US" dirty="0"/>
              <a:t>N+1</a:t>
            </a:r>
          </a:p>
        </p:txBody>
      </p:sp>
      <p:sp>
        <p:nvSpPr>
          <p:cNvPr id="81" name="TextBox 80">
            <a:extLst>
              <a:ext uri="{FF2B5EF4-FFF2-40B4-BE49-F238E27FC236}">
                <a16:creationId xmlns:a16="http://schemas.microsoft.com/office/drawing/2014/main" id="{4FA7E0A7-84F9-E444-ABA8-FD1FF39B375F}"/>
              </a:ext>
            </a:extLst>
          </p:cNvPr>
          <p:cNvSpPr txBox="1"/>
          <p:nvPr/>
        </p:nvSpPr>
        <p:spPr>
          <a:xfrm>
            <a:off x="3865232" y="3426136"/>
            <a:ext cx="575799" cy="369332"/>
          </a:xfrm>
          <a:prstGeom prst="rect">
            <a:avLst/>
          </a:prstGeom>
          <a:noFill/>
        </p:spPr>
        <p:txBody>
          <a:bodyPr wrap="none" rtlCol="0">
            <a:spAutoFit/>
          </a:bodyPr>
          <a:lstStyle/>
          <a:p>
            <a:r>
              <a:rPr lang="en-US" dirty="0"/>
              <a:t>N+2</a:t>
            </a:r>
          </a:p>
        </p:txBody>
      </p:sp>
      <p:sp>
        <p:nvSpPr>
          <p:cNvPr id="82" name="TextBox 81">
            <a:extLst>
              <a:ext uri="{FF2B5EF4-FFF2-40B4-BE49-F238E27FC236}">
                <a16:creationId xmlns:a16="http://schemas.microsoft.com/office/drawing/2014/main" id="{DEFC1F07-3F4A-2C43-A940-FFC4F65CAEFD}"/>
              </a:ext>
            </a:extLst>
          </p:cNvPr>
          <p:cNvSpPr txBox="1"/>
          <p:nvPr/>
        </p:nvSpPr>
        <p:spPr>
          <a:xfrm>
            <a:off x="5754626" y="3426136"/>
            <a:ext cx="575799" cy="369332"/>
          </a:xfrm>
          <a:prstGeom prst="rect">
            <a:avLst/>
          </a:prstGeom>
          <a:noFill/>
        </p:spPr>
        <p:txBody>
          <a:bodyPr wrap="none" rtlCol="0">
            <a:spAutoFit/>
          </a:bodyPr>
          <a:lstStyle/>
          <a:p>
            <a:r>
              <a:rPr lang="en-US" dirty="0"/>
              <a:t>N+3</a:t>
            </a:r>
          </a:p>
        </p:txBody>
      </p:sp>
      <p:sp>
        <p:nvSpPr>
          <p:cNvPr id="83" name="TextBox 82">
            <a:extLst>
              <a:ext uri="{FF2B5EF4-FFF2-40B4-BE49-F238E27FC236}">
                <a16:creationId xmlns:a16="http://schemas.microsoft.com/office/drawing/2014/main" id="{26EEAD48-0701-8541-9828-083BC4C49BCD}"/>
              </a:ext>
            </a:extLst>
          </p:cNvPr>
          <p:cNvSpPr txBox="1"/>
          <p:nvPr/>
        </p:nvSpPr>
        <p:spPr>
          <a:xfrm>
            <a:off x="1252763" y="2994505"/>
            <a:ext cx="300082" cy="369332"/>
          </a:xfrm>
          <a:prstGeom prst="rect">
            <a:avLst/>
          </a:prstGeom>
          <a:noFill/>
        </p:spPr>
        <p:txBody>
          <a:bodyPr wrap="none" rtlCol="0">
            <a:spAutoFit/>
          </a:bodyPr>
          <a:lstStyle/>
          <a:p>
            <a:r>
              <a:rPr lang="en-US" dirty="0"/>
              <a:t>x</a:t>
            </a:r>
          </a:p>
        </p:txBody>
      </p:sp>
      <p:sp>
        <p:nvSpPr>
          <p:cNvPr id="92" name="TextBox 91">
            <a:extLst>
              <a:ext uri="{FF2B5EF4-FFF2-40B4-BE49-F238E27FC236}">
                <a16:creationId xmlns:a16="http://schemas.microsoft.com/office/drawing/2014/main" id="{4205946E-21E6-B941-B321-CFF19D64FE91}"/>
              </a:ext>
            </a:extLst>
          </p:cNvPr>
          <p:cNvSpPr txBox="1"/>
          <p:nvPr/>
        </p:nvSpPr>
        <p:spPr>
          <a:xfrm>
            <a:off x="3121534" y="2994505"/>
            <a:ext cx="30008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6C62866F-B6AF-954D-A0C0-8823DCA2F25C}"/>
              </a:ext>
            </a:extLst>
          </p:cNvPr>
          <p:cNvSpPr txBox="1"/>
          <p:nvPr/>
        </p:nvSpPr>
        <p:spPr>
          <a:xfrm>
            <a:off x="4808335" y="2994505"/>
            <a:ext cx="300082" cy="369332"/>
          </a:xfrm>
          <a:prstGeom prst="rect">
            <a:avLst/>
          </a:prstGeom>
          <a:noFill/>
        </p:spPr>
        <p:txBody>
          <a:bodyPr wrap="none" rtlCol="0">
            <a:spAutoFit/>
          </a:bodyPr>
          <a:lstStyle/>
          <a:p>
            <a:r>
              <a:rPr lang="en-US" dirty="0"/>
              <a:t>x</a:t>
            </a:r>
          </a:p>
        </p:txBody>
      </p:sp>
      <p:sp>
        <p:nvSpPr>
          <p:cNvPr id="94" name="TextBox 93">
            <a:extLst>
              <a:ext uri="{FF2B5EF4-FFF2-40B4-BE49-F238E27FC236}">
                <a16:creationId xmlns:a16="http://schemas.microsoft.com/office/drawing/2014/main" id="{9CBD2448-2D47-9A4A-B8B6-B64299F364D7}"/>
              </a:ext>
            </a:extLst>
          </p:cNvPr>
          <p:cNvSpPr txBox="1"/>
          <p:nvPr/>
        </p:nvSpPr>
        <p:spPr>
          <a:xfrm>
            <a:off x="4261159" y="2994505"/>
            <a:ext cx="300082" cy="369332"/>
          </a:xfrm>
          <a:prstGeom prst="rect">
            <a:avLst/>
          </a:prstGeom>
          <a:noFill/>
        </p:spPr>
        <p:txBody>
          <a:bodyPr wrap="none" rtlCol="0">
            <a:spAutoFit/>
          </a:bodyPr>
          <a:lstStyle/>
          <a:p>
            <a:r>
              <a:rPr lang="en-US" dirty="0"/>
              <a:t>x</a:t>
            </a:r>
          </a:p>
        </p:txBody>
      </p:sp>
      <p:sp>
        <p:nvSpPr>
          <p:cNvPr id="95" name="TextBox 94">
            <a:extLst>
              <a:ext uri="{FF2B5EF4-FFF2-40B4-BE49-F238E27FC236}">
                <a16:creationId xmlns:a16="http://schemas.microsoft.com/office/drawing/2014/main" id="{254809F1-888B-C24F-87FF-6C0C3487A12C}"/>
              </a:ext>
            </a:extLst>
          </p:cNvPr>
          <p:cNvSpPr txBox="1"/>
          <p:nvPr/>
        </p:nvSpPr>
        <p:spPr>
          <a:xfrm>
            <a:off x="5355511" y="2994505"/>
            <a:ext cx="300082" cy="369332"/>
          </a:xfrm>
          <a:prstGeom prst="rect">
            <a:avLst/>
          </a:prstGeom>
          <a:noFill/>
        </p:spPr>
        <p:txBody>
          <a:bodyPr wrap="none" rtlCol="0">
            <a:spAutoFit/>
          </a:bodyPr>
          <a:lstStyle/>
          <a:p>
            <a:r>
              <a:rPr lang="en-US" dirty="0"/>
              <a:t>x</a:t>
            </a:r>
          </a:p>
        </p:txBody>
      </p:sp>
      <p:sp>
        <p:nvSpPr>
          <p:cNvPr id="96" name="TextBox 95">
            <a:extLst>
              <a:ext uri="{FF2B5EF4-FFF2-40B4-BE49-F238E27FC236}">
                <a16:creationId xmlns:a16="http://schemas.microsoft.com/office/drawing/2014/main" id="{4579157A-4517-EA41-9CF3-B358EDB4FBF3}"/>
              </a:ext>
            </a:extLst>
          </p:cNvPr>
          <p:cNvSpPr txBox="1"/>
          <p:nvPr/>
        </p:nvSpPr>
        <p:spPr>
          <a:xfrm>
            <a:off x="4534747" y="2994505"/>
            <a:ext cx="300082" cy="369332"/>
          </a:xfrm>
          <a:prstGeom prst="rect">
            <a:avLst/>
          </a:prstGeom>
          <a:noFill/>
        </p:spPr>
        <p:txBody>
          <a:bodyPr wrap="none" rtlCol="0">
            <a:spAutoFit/>
          </a:bodyPr>
          <a:lstStyle/>
          <a:p>
            <a:r>
              <a:rPr lang="en-US" dirty="0"/>
              <a:t>x</a:t>
            </a:r>
          </a:p>
        </p:txBody>
      </p:sp>
      <p:sp>
        <p:nvSpPr>
          <p:cNvPr id="97" name="TextBox 96">
            <a:extLst>
              <a:ext uri="{FF2B5EF4-FFF2-40B4-BE49-F238E27FC236}">
                <a16:creationId xmlns:a16="http://schemas.microsoft.com/office/drawing/2014/main" id="{5E3D0C61-5FA9-494B-B089-5BE65D49E75B}"/>
              </a:ext>
            </a:extLst>
          </p:cNvPr>
          <p:cNvSpPr txBox="1"/>
          <p:nvPr/>
        </p:nvSpPr>
        <p:spPr>
          <a:xfrm>
            <a:off x="5081923" y="2994505"/>
            <a:ext cx="300082" cy="369332"/>
          </a:xfrm>
          <a:prstGeom prst="rect">
            <a:avLst/>
          </a:prstGeom>
          <a:noFill/>
        </p:spPr>
        <p:txBody>
          <a:bodyPr wrap="none" rtlCol="0">
            <a:spAutoFit/>
          </a:bodyPr>
          <a:lstStyle/>
          <a:p>
            <a:r>
              <a:rPr lang="en-US" dirty="0"/>
              <a:t>x</a:t>
            </a:r>
          </a:p>
        </p:txBody>
      </p:sp>
      <p:sp>
        <p:nvSpPr>
          <p:cNvPr id="98" name="TextBox 97">
            <a:extLst>
              <a:ext uri="{FF2B5EF4-FFF2-40B4-BE49-F238E27FC236}">
                <a16:creationId xmlns:a16="http://schemas.microsoft.com/office/drawing/2014/main" id="{46183368-DE1F-D046-BCFD-8952465DDA16}"/>
              </a:ext>
            </a:extLst>
          </p:cNvPr>
          <p:cNvSpPr txBox="1"/>
          <p:nvPr/>
        </p:nvSpPr>
        <p:spPr>
          <a:xfrm>
            <a:off x="5629100" y="2994505"/>
            <a:ext cx="300082" cy="369332"/>
          </a:xfrm>
          <a:prstGeom prst="rect">
            <a:avLst/>
          </a:prstGeom>
          <a:noFill/>
        </p:spPr>
        <p:txBody>
          <a:bodyPr wrap="none" rtlCol="0">
            <a:spAutoFit/>
          </a:bodyPr>
          <a:lstStyle/>
          <a:p>
            <a:r>
              <a:rPr lang="en-US" dirty="0"/>
              <a:t>x</a:t>
            </a:r>
          </a:p>
        </p:txBody>
      </p:sp>
      <p:sp>
        <p:nvSpPr>
          <p:cNvPr id="3" name="TextBox 2">
            <a:extLst>
              <a:ext uri="{FF2B5EF4-FFF2-40B4-BE49-F238E27FC236}">
                <a16:creationId xmlns:a16="http://schemas.microsoft.com/office/drawing/2014/main" id="{8A41C656-FB5F-B54C-9D33-E5A6BC2183C5}"/>
              </a:ext>
            </a:extLst>
          </p:cNvPr>
          <p:cNvSpPr txBox="1"/>
          <p:nvPr/>
        </p:nvSpPr>
        <p:spPr>
          <a:xfrm>
            <a:off x="61194" y="3732221"/>
            <a:ext cx="6146234" cy="276999"/>
          </a:xfrm>
          <a:prstGeom prst="rect">
            <a:avLst/>
          </a:prstGeom>
          <a:noFill/>
        </p:spPr>
        <p:txBody>
          <a:bodyPr wrap="none" rtlCol="0">
            <a:spAutoFit/>
          </a:bodyPr>
          <a:lstStyle/>
          <a:p>
            <a:r>
              <a:rPr lang="en-US" sz="1200" dirty="0"/>
              <a:t>Stiff ODEs generally drive multiple steps (adaptive; minimum step count specification)</a:t>
            </a:r>
          </a:p>
        </p:txBody>
      </p:sp>
    </p:spTree>
    <p:extLst>
      <p:ext uri="{BB962C8B-B14F-4D97-AF65-F5344CB8AC3E}">
        <p14:creationId xmlns:p14="http://schemas.microsoft.com/office/powerpoint/2010/main" val="265867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7953</TotalTime>
  <Words>3020</Words>
  <Application>Microsoft Macintosh PowerPoint</Application>
  <PresentationFormat>On-screen Show (4:3)</PresentationFormat>
  <Paragraphs>453</Paragraphs>
  <Slides>38</Slides>
  <Notes>3</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Calibri</vt:lpstr>
      <vt:lpstr>Cambria Math</vt:lpstr>
      <vt:lpstr>Courier</vt:lpstr>
      <vt:lpstr>Courier New</vt:lpstr>
      <vt:lpstr>Garamond</vt:lpstr>
      <vt:lpstr>Gill Sans MT</vt:lpstr>
      <vt:lpstr>Symbol</vt:lpstr>
      <vt:lpstr>Symbol</vt:lpstr>
      <vt:lpstr>Trebuchet MS</vt:lpstr>
      <vt:lpstr>Wingdings</vt:lpstr>
      <vt:lpstr>Sandia2018_4x3</vt:lpstr>
      <vt:lpstr>PowerPoint Presentation</vt:lpstr>
      <vt:lpstr>Objectives</vt:lpstr>
      <vt:lpstr>Proposed Math Model Suite (Eulerian)</vt:lpstr>
      <vt:lpstr>Proposed Math Model Suite (point-Lagrangian)</vt:lpstr>
      <vt:lpstr>Chosen Discretization:  Control-Volume Finite Element Method (CVFEM)</vt:lpstr>
      <vt:lpstr>Control-Volume Finite Element Method Attributes</vt:lpstr>
      <vt:lpstr>Control-Volume Finite Element Method Attributes</vt:lpstr>
      <vt:lpstr>Incremental Approximate Pressure-Projection   with Pressure Stabilization Errors</vt:lpstr>
      <vt:lpstr>Coupling Details</vt:lpstr>
      <vt:lpstr>Coupling Details</vt:lpstr>
      <vt:lpstr>Confidence Established for Atypical Element Topos</vt:lpstr>
      <vt:lpstr>Confidence Established for Atypical Element Topos</vt:lpstr>
      <vt:lpstr>A Note on High Performance Computing</vt:lpstr>
      <vt:lpstr>Established Code Credibility; Evaporation Model Validation</vt:lpstr>
      <vt:lpstr>Quiescent Modeling Assumptions: To Include or Not Include:  Evaporation and Coupling to Flow Field</vt:lpstr>
      <vt:lpstr>Established Code Credibility; Turbulent Fluid Mechanics</vt:lpstr>
      <vt:lpstr>Established Code Credibility; Turbulent Fluid Mechanics</vt:lpstr>
      <vt:lpstr>Improved VVUQ: Automatic Structural Uncertainty</vt:lpstr>
      <vt:lpstr>Improved VVUQ: Automatic Structural Uncertainty</vt:lpstr>
      <vt:lpstr>Outdoor Configurations, San Francisco, CA</vt:lpstr>
      <vt:lpstr>Buyer-beware: low-Resolution Simulations Underpredict Vortex Shedding from Primary Jet</vt:lpstr>
      <vt:lpstr>Investment in a Validation Dataset is Suggested</vt:lpstr>
      <vt:lpstr>Conclusions</vt:lpstr>
      <vt:lpstr>Extra</vt:lpstr>
      <vt:lpstr>Pathogen Transport and Infection Mechanisms</vt:lpstr>
      <vt:lpstr>Viability of SARS-CoV-2 Aerosols</vt:lpstr>
      <vt:lpstr>Modeling droplet dispersion from human coughs and sneezes in complex environments</vt:lpstr>
      <vt:lpstr>Why Sandia?</vt:lpstr>
      <vt:lpstr>Primary Objective: Establish a Credible High-Fidelity Multi-physics Tool</vt:lpstr>
      <vt:lpstr>Droplet Size Distribution; Settling Speed; Physics Description</vt:lpstr>
      <vt:lpstr>Simulation Tool Allows For Exploration of Droplet Transport in Quiescent and Crossflow Configurations</vt:lpstr>
      <vt:lpstr>Findings: a) Droplet Nuclei Clustering/Persistence, b) Protective Shrouds are Effective for Primary Deposition Mitigation</vt:lpstr>
      <vt:lpstr>Findings: a) Droplet Nuclei Clustering/Persistence, b) Protective Shrouds are Effective for Primary Deposition Mitigation</vt:lpstr>
      <vt:lpstr>Findings: a) Droplet Nuclei Clustering/Persistence, b) Protective Shrouds are Effective for Primary Deposition</vt:lpstr>
      <vt:lpstr>Findings: a) Droplet Nuclei Clustering/Persistence, 2) Protective Shrouds are Effective for Primary Deposition</vt:lpstr>
      <vt:lpstr>The Role of Protective Shrouds; Passive Breathing in Zero crossflow</vt:lpstr>
      <vt:lpstr>The Role of Protective Shrouds; Passive Breathing in Zero crossflow</vt:lpstr>
      <vt:lpstr>Crossflow Animations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Domino, Stefan Paul</cp:lastModifiedBy>
  <cp:revision>272</cp:revision>
  <cp:lastPrinted>2020-09-23T17:08:41Z</cp:lastPrinted>
  <dcterms:created xsi:type="dcterms:W3CDTF">2017-10-14T01:15:26Z</dcterms:created>
  <dcterms:modified xsi:type="dcterms:W3CDTF">2020-10-30T16:52:30Z</dcterms:modified>
</cp:coreProperties>
</file>